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3" r:id="rId1"/>
  </p:sldMasterIdLst>
  <p:notesMasterIdLst>
    <p:notesMasterId r:id="rId17"/>
  </p:notesMasterIdLst>
  <p:sldIdLst>
    <p:sldId id="256" r:id="rId2"/>
    <p:sldId id="262" r:id="rId3"/>
    <p:sldId id="272" r:id="rId4"/>
    <p:sldId id="261" r:id="rId5"/>
    <p:sldId id="269" r:id="rId6"/>
    <p:sldId id="270" r:id="rId7"/>
    <p:sldId id="271" r:id="rId8"/>
    <p:sldId id="267" r:id="rId9"/>
    <p:sldId id="274" r:id="rId10"/>
    <p:sldId id="278" r:id="rId11"/>
    <p:sldId id="275" r:id="rId12"/>
    <p:sldId id="273" r:id="rId13"/>
    <p:sldId id="277" r:id="rId14"/>
    <p:sldId id="276" r:id="rId15"/>
    <p:sldId id="266"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C6D0"/>
    <a:srgbClr val="000091"/>
    <a:srgbClr val="565656"/>
    <a:srgbClr val="000092"/>
    <a:srgbClr val="266E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52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1143000" y="685800"/>
            <a:ext cx="4572000" cy="3429000"/>
          </a:xfrm>
          <a:prstGeom prst="rect">
            <a:avLst/>
          </a:prstGeom>
        </p:spPr>
        <p:txBody>
          <a:bodyPr/>
          <a:lstStyle/>
          <a:p>
            <a:endParaRPr/>
          </a:p>
        </p:txBody>
      </p:sp>
      <p:sp>
        <p:nvSpPr>
          <p:cNvPr id="63" name="Shape 6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896AB4FB-8496-41B4-B93A-7830DDCBD526}" type="datetime2">
              <a:rPr lang="fr-FR" smtClean="0"/>
              <a:t>jeudi 18 janvier 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17635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7C6428-55D6-4752-84E7-220BC805AD7B}" type="datetime2">
              <a:rPr lang="fr-FR" smtClean="0"/>
              <a:t>jeudi 18 janvier 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07900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4BD0C88-9173-4C57-8B55-BEE6124DAE67}" type="datetime2">
              <a:rPr lang="fr-FR" smtClean="0"/>
              <a:t>jeudi 18 janvier 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428494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isposition titre bleue">
    <p:spTree>
      <p:nvGrpSpPr>
        <p:cNvPr id="1" name=""/>
        <p:cNvGrpSpPr/>
        <p:nvPr/>
      </p:nvGrpSpPr>
      <p:grpSpPr>
        <a:xfrm>
          <a:off x="0" y="0"/>
          <a:ext cx="0" cy="0"/>
          <a:chOff x="0" y="0"/>
          <a:chExt cx="0" cy="0"/>
        </a:xfrm>
      </p:grpSpPr>
      <p:sp>
        <p:nvSpPr>
          <p:cNvPr id="15" name="Shape 15"/>
          <p:cNvSpPr>
            <a:spLocks noGrp="1"/>
          </p:cNvSpPr>
          <p:nvPr>
            <p:ph type="title"/>
          </p:nvPr>
        </p:nvSpPr>
        <p:spPr>
          <a:xfrm>
            <a:off x="651254" y="2498905"/>
            <a:ext cx="7597018" cy="2049340"/>
          </a:xfrm>
          <a:prstGeom prst="rect">
            <a:avLst/>
          </a:prstGeom>
          <a:solidFill>
            <a:srgbClr val="FFFFFF"/>
          </a:solidFill>
        </p:spPr>
        <p:txBody>
          <a:bodyPr/>
          <a:lstStyle>
            <a:lvl1pPr>
              <a:spcBef>
                <a:spcPts val="1100"/>
              </a:spcBef>
              <a:defRPr sz="5400"/>
            </a:lvl1pPr>
          </a:lstStyle>
          <a:p>
            <a:r>
              <a:t>Texte du titre</a:t>
            </a:r>
          </a:p>
        </p:txBody>
      </p:sp>
      <p:sp>
        <p:nvSpPr>
          <p:cNvPr id="17" name="Shape 17"/>
          <p:cNvSpPr>
            <a:spLocks noGrp="1"/>
          </p:cNvSpPr>
          <p:nvPr>
            <p:ph type="body" sz="quarter" idx="1"/>
          </p:nvPr>
        </p:nvSpPr>
        <p:spPr>
          <a:xfrm>
            <a:off x="1249362" y="4949825"/>
            <a:ext cx="6375401" cy="356755"/>
          </a:xfrm>
          <a:prstGeom prst="rect">
            <a:avLst/>
          </a:prstGeom>
        </p:spPr>
        <p:txBody>
          <a:bodyPr>
            <a:normAutofit/>
          </a:bodyPr>
          <a:lstStyle>
            <a:lvl1pPr marL="0" indent="0">
              <a:spcBef>
                <a:spcPts val="300"/>
              </a:spcBef>
              <a:buSzTx/>
              <a:buNone/>
              <a:defRPr sz="1600" cap="all">
                <a:solidFill>
                  <a:srgbClr val="FFFFFF"/>
                </a:solidFill>
                <a:latin typeface="Arial"/>
                <a:ea typeface="Arial"/>
                <a:cs typeface="Arial"/>
                <a:sym typeface="Arial"/>
              </a:defRPr>
            </a:lvl1pPr>
            <a:lvl2pPr marL="0" indent="457200">
              <a:spcBef>
                <a:spcPts val="300"/>
              </a:spcBef>
              <a:buSzTx/>
              <a:buNone/>
              <a:defRPr sz="1600" cap="all">
                <a:solidFill>
                  <a:srgbClr val="FFFFFF"/>
                </a:solidFill>
                <a:latin typeface="Arial"/>
                <a:ea typeface="Arial"/>
                <a:cs typeface="Arial"/>
                <a:sym typeface="Arial"/>
              </a:defRPr>
            </a:lvl2pPr>
            <a:lvl3pPr marL="1066800" indent="-152400">
              <a:spcBef>
                <a:spcPts val="300"/>
              </a:spcBef>
              <a:defRPr sz="1600" cap="all">
                <a:solidFill>
                  <a:srgbClr val="FFFFFF"/>
                </a:solidFill>
                <a:latin typeface="Arial"/>
                <a:ea typeface="Arial"/>
                <a:cs typeface="Arial"/>
                <a:sym typeface="Arial"/>
              </a:defRPr>
            </a:lvl3pPr>
            <a:lvl4pPr marL="1554480" indent="-182880">
              <a:spcBef>
                <a:spcPts val="300"/>
              </a:spcBef>
              <a:defRPr sz="1600" cap="all">
                <a:solidFill>
                  <a:srgbClr val="FFFFFF"/>
                </a:solidFill>
                <a:latin typeface="Arial"/>
                <a:ea typeface="Arial"/>
                <a:cs typeface="Arial"/>
                <a:sym typeface="Arial"/>
              </a:defRPr>
            </a:lvl4pPr>
            <a:lvl5pPr marL="2011679" indent="-182879">
              <a:spcBef>
                <a:spcPts val="300"/>
              </a:spcBef>
              <a:defRPr sz="1600" cap="all">
                <a:solidFill>
                  <a:srgbClr val="FFFFFF"/>
                </a:solidFill>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19" name="Shape 19"/>
          <p:cNvSpPr>
            <a:spLocks noGrp="1"/>
          </p:cNvSpPr>
          <p:nvPr>
            <p:ph type="body" sz="quarter" idx="13"/>
          </p:nvPr>
        </p:nvSpPr>
        <p:spPr>
          <a:xfrm>
            <a:off x="1302895" y="5180638"/>
            <a:ext cx="6377266" cy="444501"/>
          </a:xfrm>
          <a:prstGeom prst="rect">
            <a:avLst/>
          </a:prstGeom>
        </p:spPr>
        <p:txBody>
          <a:bodyPr>
            <a:normAutofit/>
          </a:bodyPr>
          <a:lstStyle/>
          <a:p>
            <a:pPr marL="0" indent="0">
              <a:spcBef>
                <a:spcPts val="300"/>
              </a:spcBef>
              <a:buSzTx/>
              <a:buNone/>
              <a:defRPr sz="1600">
                <a:solidFill>
                  <a:schemeClr val="accent1">
                    <a:satOff val="-4409"/>
                    <a:lumOff val="-10509"/>
                  </a:schemeClr>
                </a:solidFill>
                <a:latin typeface="Arial"/>
                <a:ea typeface="Arial"/>
                <a:cs typeface="Arial"/>
                <a:sym typeface="Arial"/>
              </a:defRPr>
            </a:pPr>
            <a:endParaRPr/>
          </a:p>
        </p:txBody>
      </p:sp>
      <p:sp>
        <p:nvSpPr>
          <p:cNvPr id="23" name="Shape 23"/>
          <p:cNvSpPr>
            <a:spLocks noGrp="1"/>
          </p:cNvSpPr>
          <p:nvPr>
            <p:ph type="sldNum" sz="quarter" idx="2"/>
          </p:nvPr>
        </p:nvSpPr>
        <p:spPr>
          <a:xfrm>
            <a:off x="6553200" y="6172200"/>
            <a:ext cx="2133600" cy="368301"/>
          </a:xfrm>
          <a:prstGeom prst="rect">
            <a:avLst/>
          </a:prstGeom>
        </p:spPr>
        <p:txBody>
          <a:bodyPr/>
          <a:lstStyle>
            <a:lvl1pPr algn="l">
              <a:defRPr>
                <a:solidFill>
                  <a:srgbClr val="E36E09"/>
                </a:solidFill>
              </a:defRPr>
            </a:lvl1pPr>
          </a:lstStyle>
          <a:p>
            <a:fld id="{86CB4B4D-7CA3-9044-876B-883B54F8677D}" type="slidenum">
              <a:t>‹N°›</a:t>
            </a:fld>
            <a:endParaRPr/>
          </a:p>
        </p:txBody>
      </p:sp>
    </p:spTree>
    <p:extLst>
      <p:ext uri="{BB962C8B-B14F-4D97-AF65-F5344CB8AC3E}">
        <p14:creationId xmlns:p14="http://schemas.microsoft.com/office/powerpoint/2010/main" val="113648806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re et contenu">
    <p:spTree>
      <p:nvGrpSpPr>
        <p:cNvPr id="1" name=""/>
        <p:cNvGrpSpPr/>
        <p:nvPr/>
      </p:nvGrpSpPr>
      <p:grpSpPr>
        <a:xfrm>
          <a:off x="0" y="0"/>
          <a:ext cx="0" cy="0"/>
          <a:chOff x="0" y="0"/>
          <a:chExt cx="0" cy="0"/>
        </a:xfrm>
      </p:grpSpPr>
      <p:sp>
        <p:nvSpPr>
          <p:cNvPr id="51" name="Shape 51"/>
          <p:cNvSpPr>
            <a:spLocks noGrp="1"/>
          </p:cNvSpPr>
          <p:nvPr>
            <p:ph type="body" idx="1"/>
          </p:nvPr>
        </p:nvSpPr>
        <p:spPr>
          <a:xfrm>
            <a:off x="803275" y="1778000"/>
            <a:ext cx="7661275" cy="3905250"/>
          </a:xfrm>
          <a:prstGeom prst="rect">
            <a:avLst/>
          </a:prstGeom>
        </p:spPr>
        <p:txBody>
          <a:bodyPr>
            <a:normAutofit/>
          </a:bodyPr>
          <a:lstStyle>
            <a:lvl1pPr marL="360947" indent="-360947">
              <a:buBlip>
                <a:blip r:embed="rId2"/>
              </a:buBlip>
            </a:lvl1pPr>
            <a:lvl2pPr>
              <a:buBlip>
                <a:blip r:embed="rId3"/>
              </a:buBlip>
            </a:lvl2pPr>
          </a:lstStyle>
          <a:p>
            <a:r>
              <a:t>Texte niveau 1</a:t>
            </a:r>
          </a:p>
          <a:p>
            <a:pPr lvl="1"/>
            <a:r>
              <a:t>Texte niveau 2</a:t>
            </a:r>
          </a:p>
          <a:p>
            <a:pPr lvl="2"/>
            <a:r>
              <a:t>Texte niveau 3</a:t>
            </a:r>
          </a:p>
          <a:p>
            <a:pPr lvl="3"/>
            <a:r>
              <a:t>Texte niveau 4</a:t>
            </a:r>
          </a:p>
          <a:p>
            <a:pPr lvl="4"/>
            <a:r>
              <a:t>Texte niveau 5</a:t>
            </a:r>
          </a:p>
        </p:txBody>
      </p:sp>
      <p:sp>
        <p:nvSpPr>
          <p:cNvPr id="52" name="Shape 52"/>
          <p:cNvSpPr>
            <a:spLocks noGrp="1"/>
          </p:cNvSpPr>
          <p:nvPr>
            <p:ph type="sldNum" sz="quarter" idx="2"/>
          </p:nvPr>
        </p:nvSpPr>
        <p:spPr>
          <a:xfrm>
            <a:off x="4493450" y="6448742"/>
            <a:ext cx="280925" cy="281941"/>
          </a:xfrm>
          <a:prstGeom prst="rect">
            <a:avLst/>
          </a:prstGeom>
        </p:spPr>
        <p:txBody>
          <a:bodyPr/>
          <a:lstStyle>
            <a:lvl1pPr algn="l">
              <a:defRPr>
                <a:latin typeface="Lato Bold"/>
                <a:ea typeface="Lato Bold"/>
                <a:cs typeface="Lato Bold"/>
                <a:sym typeface="Lato Bold"/>
              </a:defRPr>
            </a:lvl1pPr>
          </a:lstStyle>
          <a:p>
            <a:fld id="{86CB4B4D-7CA3-9044-876B-883B54F8677D}" type="slidenum">
              <a:t>‹N°›</a:t>
            </a:fld>
            <a:endParaRPr/>
          </a:p>
        </p:txBody>
      </p:sp>
    </p:spTree>
    <p:extLst>
      <p:ext uri="{BB962C8B-B14F-4D97-AF65-F5344CB8AC3E}">
        <p14:creationId xmlns:p14="http://schemas.microsoft.com/office/powerpoint/2010/main" val="252548836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B22C06-5B30-4848-8DAE-7DEA3520A140}" type="datetime2">
              <a:rPr lang="fr-FR" smtClean="0"/>
              <a:t>jeudi 18 janvier 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7217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9A6943FD-A7CA-466F-823B-96F923071CA6}" type="datetime2">
              <a:rPr lang="fr-FR" smtClean="0"/>
              <a:t>jeudi 18 janvier 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131514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0C3C88F-5F44-4843-950B-C2BB1AE9347C}" type="datetime2">
              <a:rPr lang="fr-FR" smtClean="0"/>
              <a:t>jeudi 18 janvier 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61126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D236F17-54C9-4D0C-BCC1-7CED652ECDF9}" type="datetime2">
              <a:rPr lang="fr-FR" smtClean="0"/>
              <a:t>jeudi 18 janvier 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57338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3DFC2FE-8650-4695-83D5-2434CC9C4C51}" type="datetime2">
              <a:rPr lang="fr-FR" smtClean="0"/>
              <a:t>jeudi 18 janvier 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88738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414CCC-FD98-48EC-ABD9-06F9B26A4020}" type="datetime2">
              <a:rPr lang="fr-FR" smtClean="0"/>
              <a:t>jeudi 18 janvier 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99435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3D8D6948-13C8-411E-916B-D8EA20DBD2D9}" type="datetime2">
              <a:rPr lang="fr-FR" smtClean="0"/>
              <a:t>jeudi 18 janvier 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34311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B130408-9889-4A1E-9C62-2E0EE6D7C8E1}" type="datetime2">
              <a:rPr lang="fr-FR" smtClean="0"/>
              <a:t>jeudi 18 janvier 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492529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748781-65C8-473F-80AA-53E67AE00CB8}" type="datetime2">
              <a:rPr lang="fr-FR" smtClean="0"/>
              <a:t>jeudi 18 janvier 2024</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CB4B4D-7CA3-9044-876B-883B54F8677D}" type="slidenum">
              <a:rPr lang="fr-FR" smtClean="0"/>
              <a:t>‹N°›</a:t>
            </a:fld>
            <a:endParaRPr lang="fr-FR"/>
          </a:p>
        </p:txBody>
      </p:sp>
    </p:spTree>
    <p:extLst>
      <p:ext uri="{BB962C8B-B14F-4D97-AF65-F5344CB8AC3E}">
        <p14:creationId xmlns:p14="http://schemas.microsoft.com/office/powerpoint/2010/main" val="212134886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9" Type="http://schemas.openxmlformats.org/officeDocument/2006/relationships/image" Target="../media/image52.png"/><Relationship Id="rId21" Type="http://schemas.openxmlformats.org/officeDocument/2006/relationships/image" Target="../media/image34.png"/><Relationship Id="rId34" Type="http://schemas.openxmlformats.org/officeDocument/2006/relationships/image" Target="../media/image47.png"/><Relationship Id="rId42" Type="http://schemas.openxmlformats.org/officeDocument/2006/relationships/image" Target="../media/image55.png"/><Relationship Id="rId47" Type="http://schemas.openxmlformats.org/officeDocument/2006/relationships/image" Target="../media/image60.png"/><Relationship Id="rId50" Type="http://schemas.openxmlformats.org/officeDocument/2006/relationships/image" Target="../media/image63.png"/><Relationship Id="rId55" Type="http://schemas.openxmlformats.org/officeDocument/2006/relationships/image" Target="../media/image68.png"/><Relationship Id="rId7" Type="http://schemas.openxmlformats.org/officeDocument/2006/relationships/image" Target="../media/image20.png"/><Relationship Id="rId2" Type="http://schemas.openxmlformats.org/officeDocument/2006/relationships/image" Target="../media/image17.pn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41" Type="http://schemas.openxmlformats.org/officeDocument/2006/relationships/image" Target="../media/image54.png"/><Relationship Id="rId54" Type="http://schemas.openxmlformats.org/officeDocument/2006/relationships/image" Target="../media/image67.png"/><Relationship Id="rId62" Type="http://schemas.openxmlformats.org/officeDocument/2006/relationships/image" Target="../media/image75.png"/><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png"/><Relationship Id="rId40" Type="http://schemas.openxmlformats.org/officeDocument/2006/relationships/image" Target="../media/image53.png"/><Relationship Id="rId45" Type="http://schemas.openxmlformats.org/officeDocument/2006/relationships/image" Target="../media/image58.png"/><Relationship Id="rId53" Type="http://schemas.openxmlformats.org/officeDocument/2006/relationships/image" Target="../media/image66.png"/><Relationship Id="rId58" Type="http://schemas.openxmlformats.org/officeDocument/2006/relationships/image" Target="../media/image71.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9.png"/><Relationship Id="rId49" Type="http://schemas.openxmlformats.org/officeDocument/2006/relationships/image" Target="../media/image62.png"/><Relationship Id="rId57" Type="http://schemas.openxmlformats.org/officeDocument/2006/relationships/image" Target="../media/image70.png"/><Relationship Id="rId61" Type="http://schemas.openxmlformats.org/officeDocument/2006/relationships/image" Target="../media/image74.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4.png"/><Relationship Id="rId44" Type="http://schemas.openxmlformats.org/officeDocument/2006/relationships/image" Target="../media/image57.png"/><Relationship Id="rId52" Type="http://schemas.openxmlformats.org/officeDocument/2006/relationships/image" Target="../media/image65.png"/><Relationship Id="rId60" Type="http://schemas.openxmlformats.org/officeDocument/2006/relationships/image" Target="../media/image73.png"/><Relationship Id="rId4" Type="http://schemas.openxmlformats.org/officeDocument/2006/relationships/image" Target="../media/image5.jpe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png"/><Relationship Id="rId43" Type="http://schemas.openxmlformats.org/officeDocument/2006/relationships/image" Target="../media/image56.png"/><Relationship Id="rId48" Type="http://schemas.openxmlformats.org/officeDocument/2006/relationships/image" Target="../media/image61.png"/><Relationship Id="rId56" Type="http://schemas.openxmlformats.org/officeDocument/2006/relationships/image" Target="../media/image69.png"/><Relationship Id="rId8" Type="http://schemas.openxmlformats.org/officeDocument/2006/relationships/image" Target="../media/image21.png"/><Relationship Id="rId51" Type="http://schemas.openxmlformats.org/officeDocument/2006/relationships/image" Target="../media/image64.png"/><Relationship Id="rId3" Type="http://schemas.openxmlformats.org/officeDocument/2006/relationships/image" Target="../media/image4.jpe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38" Type="http://schemas.openxmlformats.org/officeDocument/2006/relationships/image" Target="../media/image51.png"/><Relationship Id="rId46" Type="http://schemas.openxmlformats.org/officeDocument/2006/relationships/image" Target="../media/image59.png"/><Relationship Id="rId59" Type="http://schemas.openxmlformats.org/officeDocument/2006/relationships/image" Target="../media/image72.png"/></Relationships>
</file>

<file path=ppt/slides/_rels/slide1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5.jpe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energie-mediateur.fr/le-mediateur/publications/la-lettre-du-mediateur/" TargetMode="Externa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hyperlink" Target="https://www.energie-mediateur.fr/barometre-energie-info-2023-des-consommateurs-touches-par-la-hausse-des-prix-de-lenergie/" TargetMode="External"/><Relationship Id="rId2" Type="http://schemas.openxmlformats.org/officeDocument/2006/relationships/hyperlink" Target="https://www.energie-mediateur.fr/https-www-energie-mediateur-fr-wp-content-uploads-2022-03-cp-intervention-pour-impayes-2021-pdf/" TargetMode="Externa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hyperlink" Target="hhttps://www.energie-info.fr/fiche_pratique/videos-energie-la-minute-pratique/" TargetMode="External"/><Relationship Id="rId7" Type="http://schemas.openxmlformats.org/officeDocument/2006/relationships/image" Target="../media/image5.jpeg"/><Relationship Id="rId2" Type="http://schemas.openxmlformats.org/officeDocument/2006/relationships/hyperlink" Target="https://comparateur.energie-info.fr/" TargetMode="Externa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hyperlink" Target="https://www.energie-mediateur.fr/le-mediateur/publications/rapports-dactivite/" TargetMode="External"/><Relationship Id="rId4" Type="http://schemas.openxmlformats.org/officeDocument/2006/relationships/hyperlink" Target="https://www.energie-mediateur.fr/le-mediateur/publications/barometr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energie-mediateur.fr/no_cache/publications/abonnement_a_la_lettre_numerique.html" TargetMode="External"/><Relationship Id="rId3" Type="http://schemas.openxmlformats.org/officeDocument/2006/relationships/hyperlink" Target="mailto:marine.michalik@energie-mediateur.fr" TargetMode="External"/><Relationship Id="rId7" Type="http://schemas.openxmlformats.org/officeDocument/2006/relationships/hyperlink" Target="file:///\\GAMMA\user$\emilie.pourquery\www.energie-info.fr" TargetMode="External"/><Relationship Id="rId2" Type="http://schemas.openxmlformats.org/officeDocument/2006/relationships/hyperlink" Target="mailto:caroline.keller@energie-mediateur.fr" TargetMode="External"/><Relationship Id="rId1" Type="http://schemas.openxmlformats.org/officeDocument/2006/relationships/slideLayout" Target="../slideLayouts/slideLayout12.xml"/><Relationship Id="rId6" Type="http://schemas.openxmlformats.org/officeDocument/2006/relationships/hyperlink" Target="http://www.energie-mediateur.fr/" TargetMode="External"/><Relationship Id="rId11" Type="http://schemas.openxmlformats.org/officeDocument/2006/relationships/image" Target="../media/image86.jpeg"/><Relationship Id="rId5" Type="http://schemas.openxmlformats.org/officeDocument/2006/relationships/image" Target="../media/image85.png"/><Relationship Id="rId10" Type="http://schemas.openxmlformats.org/officeDocument/2006/relationships/image" Target="../media/image5.jpeg"/><Relationship Id="rId4" Type="http://schemas.openxmlformats.org/officeDocument/2006/relationships/hyperlink" Target="mailto:communication@energie-mediateur.fr" TargetMode="Externa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legifrance.gouv.fr/affichTexte.do?cidTexte=JORFTEXT000000462914" TargetMode="Externa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egifrance.gouv.fr/affichTexte.do?cidTexte=JORFTEXT000039424981&amp;dateTexte=&amp;categorieLien=id" TargetMode="Externa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hyperlink" Target="http://www.energie-info.fr/" TargetMode="External"/><Relationship Id="rId1" Type="http://schemas.openxmlformats.org/officeDocument/2006/relationships/slideLayout" Target="../slideLayouts/slideLayout13.xml"/><Relationship Id="rId6" Type="http://schemas.openxmlformats.org/officeDocument/2006/relationships/hyperlink" Target="http://comparateur.energie-info.fr/" TargetMode="External"/><Relationship Id="rId5" Type="http://schemas.openxmlformats.org/officeDocument/2006/relationships/image" Target="../media/image9.emf"/><Relationship Id="rId10" Type="http://schemas.openxmlformats.org/officeDocument/2006/relationships/image" Target="../media/image11.jpeg"/><Relationship Id="rId4" Type="http://schemas.openxmlformats.org/officeDocument/2006/relationships/image" Target="../media/image8.emf"/><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emf"/><Relationship Id="rId7" Type="http://schemas.openxmlformats.org/officeDocument/2006/relationships/image" Target="../media/image5.jpeg"/><Relationship Id="rId2" Type="http://schemas.openxmlformats.org/officeDocument/2006/relationships/image" Target="../media/image8.emf"/><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12.jpeg"/><Relationship Id="rId4" Type="http://schemas.openxmlformats.org/officeDocument/2006/relationships/hyperlink" Target="https://www.sollen.fr/case/submit/step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960644"/>
            <a:ext cx="9144000" cy="727775"/>
          </a:xfrm>
          <a:prstGeom prst="rect">
            <a:avLst/>
          </a:prstGeom>
          <a:solidFill>
            <a:srgbClr val="5FC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Shape 65"/>
          <p:cNvSpPr>
            <a:spLocks noGrp="1"/>
          </p:cNvSpPr>
          <p:nvPr>
            <p:ph type="ctrTitle"/>
          </p:nvPr>
        </p:nvSpPr>
        <p:spPr>
          <a:xfrm>
            <a:off x="1143000" y="1898544"/>
            <a:ext cx="6858000" cy="2387600"/>
          </a:xfrm>
          <a:prstGeom prst="rect">
            <a:avLst/>
          </a:prstGeom>
        </p:spPr>
        <p:txBody>
          <a:bodyPr>
            <a:noAutofit/>
          </a:bodyPr>
          <a:lstStyle/>
          <a:p>
            <a:pPr algn="l"/>
            <a:r>
              <a:rPr lang="fr-FR" sz="8000" cap="all" dirty="0" smtClean="0">
                <a:solidFill>
                  <a:srgbClr val="000091"/>
                </a:solidFill>
              </a:rPr>
              <a:t>Dossier </a:t>
            </a:r>
            <a:br>
              <a:rPr lang="fr-FR" sz="8000" cap="all" dirty="0" smtClean="0">
                <a:solidFill>
                  <a:srgbClr val="000091"/>
                </a:solidFill>
              </a:rPr>
            </a:br>
            <a:r>
              <a:rPr lang="fr-FR" sz="8000" cap="all" dirty="0" smtClean="0">
                <a:solidFill>
                  <a:srgbClr val="000091"/>
                </a:solidFill>
              </a:rPr>
              <a:t>de presse</a:t>
            </a:r>
            <a:endParaRPr sz="8000" cap="all" dirty="0">
              <a:solidFill>
                <a:srgbClr val="000091"/>
              </a:solidFill>
            </a:endParaRPr>
          </a:p>
        </p:txBody>
      </p:sp>
      <p:sp>
        <p:nvSpPr>
          <p:cNvPr id="66" name="Shape 66"/>
          <p:cNvSpPr>
            <a:spLocks noGrp="1"/>
          </p:cNvSpPr>
          <p:nvPr>
            <p:ph type="subTitle" idx="1"/>
          </p:nvPr>
        </p:nvSpPr>
        <p:spPr>
          <a:xfrm>
            <a:off x="1143000" y="5120139"/>
            <a:ext cx="6858000" cy="536389"/>
          </a:xfrm>
          <a:prstGeom prst="rect">
            <a:avLst/>
          </a:prstGeom>
        </p:spPr>
        <p:txBody>
          <a:bodyPr>
            <a:normAutofit/>
          </a:bodyPr>
          <a:lstStyle>
            <a:lvl1pPr>
              <a:defRPr sz="1500"/>
            </a:lvl1pPr>
          </a:lstStyle>
          <a:p>
            <a:pPr algn="l"/>
            <a:r>
              <a:rPr lang="fr-FR" sz="2400" b="1" dirty="0" smtClean="0">
                <a:solidFill>
                  <a:schemeClr val="bg1"/>
                </a:solidFill>
                <a:latin typeface="Lato" panose="020F0502020204030203" pitchFamily="34" charset="0"/>
                <a:ea typeface="Lato" panose="020F0502020204030203" pitchFamily="34" charset="0"/>
                <a:cs typeface="Lato" panose="020F0502020204030203" pitchFamily="34" charset="0"/>
              </a:rPr>
              <a:t>Le médiateur national de l’énergie</a:t>
            </a:r>
            <a:endParaRPr sz="2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7" name="Shape 67"/>
          <p:cNvSpPr/>
          <p:nvPr/>
        </p:nvSpPr>
        <p:spPr>
          <a:xfrm>
            <a:off x="6264613" y="6369148"/>
            <a:ext cx="2702143" cy="3385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lgn="r">
              <a:defRPr sz="1200" b="0" spc="-63">
                <a:solidFill>
                  <a:srgbClr val="E36E09"/>
                </a:solidFill>
                <a:latin typeface="Lato Bold"/>
                <a:ea typeface="Lato Bold"/>
                <a:cs typeface="Lato Bold"/>
                <a:sym typeface="Lato Bold"/>
              </a:defRPr>
            </a:lvl1pPr>
          </a:lstStyle>
          <a:p>
            <a:r>
              <a:rPr lang="fr-FR" sz="1600" dirty="0" smtClean="0">
                <a:solidFill>
                  <a:srgbClr val="000091"/>
                </a:solidFill>
                <a:latin typeface="+mn-lt"/>
              </a:rPr>
              <a:t>Mise à jour : juin 2023</a:t>
            </a:r>
            <a:endParaRPr sz="1600" dirty="0">
              <a:solidFill>
                <a:srgbClr val="000091"/>
              </a:solidFill>
              <a:latin typeface="+mn-lt"/>
            </a:endParaRPr>
          </a:p>
        </p:txBody>
      </p:sp>
      <p:sp>
        <p:nvSpPr>
          <p:cNvPr id="2" name="Rectangle 1"/>
          <p:cNvSpPr/>
          <p:nvPr/>
        </p:nvSpPr>
        <p:spPr>
          <a:xfrm>
            <a:off x="0" y="1373928"/>
            <a:ext cx="9144000" cy="93365"/>
          </a:xfrm>
          <a:prstGeom prst="rect">
            <a:avLst/>
          </a:prstGeom>
          <a:solidFill>
            <a:srgbClr val="5FC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r="64959"/>
          <a:stretch/>
        </p:blipFill>
        <p:spPr>
          <a:xfrm>
            <a:off x="167694" y="98748"/>
            <a:ext cx="1342130" cy="1259298"/>
          </a:xfrm>
          <a:prstGeom prst="rect">
            <a:avLst/>
          </a:prstGeom>
        </p:spPr>
      </p:pic>
      <p:pic>
        <p:nvPicPr>
          <p:cNvPr id="8" name="Image 7"/>
          <p:cNvPicPr>
            <a:picLocks noChangeAspect="1"/>
          </p:cNvPicPr>
          <p:nvPr/>
        </p:nvPicPr>
        <p:blipFill rotWithShape="1">
          <a:blip r:embed="rId2" cstate="print">
            <a:extLst>
              <a:ext uri="{28A0092B-C50C-407E-A947-70E740481C1C}">
                <a14:useLocalDpi xmlns:a14="http://schemas.microsoft.com/office/drawing/2010/main" val="0"/>
              </a:ext>
            </a:extLst>
          </a:blip>
          <a:srcRect l="36893"/>
          <a:stretch/>
        </p:blipFill>
        <p:spPr>
          <a:xfrm>
            <a:off x="6549656" y="93365"/>
            <a:ext cx="2417100" cy="12592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object 4"/>
          <p:cNvPicPr/>
          <p:nvPr/>
        </p:nvPicPr>
        <p:blipFill rotWithShape="1">
          <a:blip r:embed="rId2" cstate="print"/>
          <a:srcRect t="3211"/>
          <a:stretch/>
        </p:blipFill>
        <p:spPr>
          <a:xfrm>
            <a:off x="1219286" y="1991762"/>
            <a:ext cx="2867186" cy="3723109"/>
          </a:xfrm>
          <a:prstGeom prst="rect">
            <a:avLst/>
          </a:prstGeom>
        </p:spPr>
      </p:pic>
      <p:sp>
        <p:nvSpPr>
          <p:cNvPr id="7" name="Rectangle 6"/>
          <p:cNvSpPr/>
          <p:nvPr/>
        </p:nvSpPr>
        <p:spPr>
          <a:xfrm>
            <a:off x="0" y="0"/>
            <a:ext cx="9144000" cy="1148316"/>
          </a:xfrm>
          <a:prstGeom prst="rect">
            <a:avLst/>
          </a:prstGeom>
          <a:solidFill>
            <a:srgbClr val="5FC6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Shape 76"/>
          <p:cNvSpPr>
            <a:spLocks noGrp="1"/>
          </p:cNvSpPr>
          <p:nvPr>
            <p:ph type="sldNum" sz="quarter" idx="2"/>
          </p:nvPr>
        </p:nvSpPr>
        <p:spPr>
          <a:xfrm>
            <a:off x="4493450" y="6448742"/>
            <a:ext cx="192533" cy="2819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
        <p:nvSpPr>
          <p:cNvPr id="77" name="Shape 77"/>
          <p:cNvSpPr/>
          <p:nvPr/>
        </p:nvSpPr>
        <p:spPr>
          <a:xfrm>
            <a:off x="582161" y="378645"/>
            <a:ext cx="7370238"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00000"/>
              </a:lnSpc>
              <a:spcBef>
                <a:spcPts val="0"/>
              </a:spcBef>
              <a:defRPr sz="3200" b="0" cap="all" spc="0">
                <a:solidFill>
                  <a:srgbClr val="212959"/>
                </a:solidFill>
                <a:latin typeface="League Gothic"/>
                <a:ea typeface="League Gothic"/>
                <a:cs typeface="League Gothic"/>
                <a:sym typeface="League Gothic"/>
              </a:defRPr>
            </a:pPr>
            <a:r>
              <a:rPr lang="fr-FR" dirty="0" smtClean="0">
                <a:solidFill>
                  <a:srgbClr val="000092"/>
                </a:solidFill>
              </a:rPr>
              <a:t>Chiffres clés de l’année 2022	1/2</a:t>
            </a:r>
            <a:endParaRPr dirty="0">
              <a:solidFill>
                <a:srgbClr val="000092"/>
              </a:solidFill>
            </a:endParaRPr>
          </a:p>
        </p:txBody>
      </p:sp>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l="36893"/>
          <a:stretch/>
        </p:blipFill>
        <p:spPr>
          <a:xfrm>
            <a:off x="7655441" y="6058573"/>
            <a:ext cx="1290049" cy="672110"/>
          </a:xfrm>
          <a:prstGeom prst="rect">
            <a:avLst/>
          </a:prstGeom>
        </p:spPr>
      </p:pic>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r="64959"/>
          <a:stretch/>
        </p:blipFill>
        <p:spPr>
          <a:xfrm>
            <a:off x="136576" y="5931027"/>
            <a:ext cx="852255" cy="799656"/>
          </a:xfrm>
          <a:prstGeom prst="rect">
            <a:avLst/>
          </a:prstGeom>
        </p:spPr>
      </p:pic>
      <p:sp>
        <p:nvSpPr>
          <p:cNvPr id="11" name="Rectangle 10"/>
          <p:cNvSpPr/>
          <p:nvPr/>
        </p:nvSpPr>
        <p:spPr>
          <a:xfrm>
            <a:off x="680483" y="1210993"/>
            <a:ext cx="734425" cy="64034"/>
          </a:xfrm>
          <a:prstGeom prst="rect">
            <a:avLst/>
          </a:prstGeom>
          <a:solidFill>
            <a:srgbClr val="000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3056893" y="6122769"/>
            <a:ext cx="2622834" cy="307777"/>
          </a:xfrm>
          <a:prstGeom prst="rect">
            <a:avLst/>
          </a:prstGeom>
          <a:noFill/>
        </p:spPr>
        <p:txBody>
          <a:bodyPr wrap="none" rtlCol="0">
            <a:spAutoFit/>
          </a:bodyPr>
          <a:lstStyle/>
          <a:p>
            <a:r>
              <a:rPr lang="fr-FR" sz="1400" i="1" dirty="0"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Extrait du rapport annuel 2022</a:t>
            </a:r>
            <a:endParaRPr lang="fr-FR" sz="1400" i="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3" name="object 8"/>
          <p:cNvSpPr txBox="1"/>
          <p:nvPr/>
        </p:nvSpPr>
        <p:spPr>
          <a:xfrm>
            <a:off x="4750811" y="1526961"/>
            <a:ext cx="2719070" cy="445770"/>
          </a:xfrm>
          <a:prstGeom prst="rect">
            <a:avLst/>
          </a:prstGeom>
        </p:spPr>
        <p:txBody>
          <a:bodyPr vert="horz" wrap="square" lIns="0" tIns="12700" rIns="0" bIns="0" rtlCol="0">
            <a:spAutoFit/>
          </a:bodyPr>
          <a:lstStyle/>
          <a:p>
            <a:pPr marL="108585">
              <a:lnSpc>
                <a:spcPct val="100000"/>
              </a:lnSpc>
              <a:spcBef>
                <a:spcPts val="100"/>
              </a:spcBef>
            </a:pPr>
            <a:r>
              <a:rPr sz="1000" b="1" spc="-175" dirty="0">
                <a:solidFill>
                  <a:srgbClr val="88C787"/>
                </a:solidFill>
                <a:latin typeface="Tahoma"/>
                <a:cs typeface="Tahoma"/>
              </a:rPr>
              <a:t>T</a:t>
            </a:r>
            <a:r>
              <a:rPr sz="1000" b="1" spc="-50" dirty="0">
                <a:solidFill>
                  <a:srgbClr val="88C787"/>
                </a:solidFill>
                <a:latin typeface="Tahoma"/>
                <a:cs typeface="Tahoma"/>
              </a:rPr>
              <a:t>aux</a:t>
            </a:r>
            <a:r>
              <a:rPr sz="1000" b="1" spc="-60" dirty="0">
                <a:solidFill>
                  <a:srgbClr val="88C787"/>
                </a:solidFill>
                <a:latin typeface="Tahoma"/>
                <a:cs typeface="Tahoma"/>
              </a:rPr>
              <a:t> </a:t>
            </a:r>
            <a:r>
              <a:rPr sz="1000" b="1" spc="-30" dirty="0">
                <a:solidFill>
                  <a:srgbClr val="88C787"/>
                </a:solidFill>
                <a:latin typeface="Tahoma"/>
                <a:cs typeface="Tahoma"/>
              </a:rPr>
              <a:t>de</a:t>
            </a:r>
            <a:r>
              <a:rPr sz="1000" b="1" spc="-60" dirty="0">
                <a:solidFill>
                  <a:srgbClr val="88C787"/>
                </a:solidFill>
                <a:latin typeface="Tahoma"/>
                <a:cs typeface="Tahoma"/>
              </a:rPr>
              <a:t> </a:t>
            </a:r>
            <a:r>
              <a:rPr sz="1000" b="1" spc="-40" dirty="0">
                <a:solidFill>
                  <a:srgbClr val="88C787"/>
                </a:solidFill>
                <a:latin typeface="Tahoma"/>
                <a:cs typeface="Tahoma"/>
              </a:rPr>
              <a:t>litiges</a:t>
            </a:r>
            <a:r>
              <a:rPr sz="1000" b="1" spc="-60" dirty="0">
                <a:solidFill>
                  <a:srgbClr val="88C787"/>
                </a:solidFill>
                <a:latin typeface="Tahoma"/>
                <a:cs typeface="Tahoma"/>
              </a:rPr>
              <a:t> </a:t>
            </a:r>
            <a:r>
              <a:rPr sz="1000" b="1" spc="-20" dirty="0">
                <a:solidFill>
                  <a:srgbClr val="88C787"/>
                </a:solidFill>
                <a:latin typeface="Tahoma"/>
                <a:cs typeface="Tahoma"/>
              </a:rPr>
              <a:t>par</a:t>
            </a:r>
            <a:r>
              <a:rPr sz="1000" b="1" spc="-60" dirty="0">
                <a:solidFill>
                  <a:srgbClr val="88C787"/>
                </a:solidFill>
                <a:latin typeface="Tahoma"/>
                <a:cs typeface="Tahoma"/>
              </a:rPr>
              <a:t> </a:t>
            </a:r>
            <a:r>
              <a:rPr sz="1000" b="1" spc="-25" dirty="0">
                <a:solidFill>
                  <a:srgbClr val="88C787"/>
                </a:solidFill>
                <a:latin typeface="Tahoma"/>
                <a:cs typeface="Tahoma"/>
              </a:rPr>
              <a:t>fournisseur</a:t>
            </a:r>
            <a:endParaRPr sz="1000" dirty="0">
              <a:latin typeface="Tahoma"/>
              <a:cs typeface="Tahoma"/>
            </a:endParaRPr>
          </a:p>
          <a:p>
            <a:pPr>
              <a:lnSpc>
                <a:spcPct val="100000"/>
              </a:lnSpc>
            </a:pPr>
            <a:endParaRPr sz="900" dirty="0">
              <a:latin typeface="Tahoma"/>
              <a:cs typeface="Tahoma"/>
            </a:endParaRPr>
          </a:p>
          <a:p>
            <a:pPr marL="12700">
              <a:lnSpc>
                <a:spcPct val="100000"/>
              </a:lnSpc>
            </a:pPr>
            <a:r>
              <a:rPr sz="850" b="1" spc="-55" dirty="0">
                <a:solidFill>
                  <a:srgbClr val="233C7B"/>
                </a:solidFill>
                <a:latin typeface="Tahoma"/>
                <a:cs typeface="Tahoma"/>
              </a:rPr>
              <a:t>Litiges</a:t>
            </a:r>
            <a:r>
              <a:rPr sz="850" b="1" spc="-45" dirty="0">
                <a:solidFill>
                  <a:srgbClr val="233C7B"/>
                </a:solidFill>
                <a:latin typeface="Tahoma"/>
                <a:cs typeface="Tahoma"/>
              </a:rPr>
              <a:t> </a:t>
            </a:r>
            <a:r>
              <a:rPr sz="850" b="1" spc="-60" dirty="0">
                <a:solidFill>
                  <a:srgbClr val="233C7B"/>
                </a:solidFill>
                <a:latin typeface="Tahoma"/>
                <a:cs typeface="Tahoma"/>
              </a:rPr>
              <a:t>reçus</a:t>
            </a:r>
            <a:r>
              <a:rPr sz="850" b="1" spc="-45" dirty="0">
                <a:solidFill>
                  <a:srgbClr val="233C7B"/>
                </a:solidFill>
                <a:latin typeface="Tahoma"/>
                <a:cs typeface="Tahoma"/>
              </a:rPr>
              <a:t> </a:t>
            </a:r>
            <a:r>
              <a:rPr sz="850" b="1" spc="-60" dirty="0">
                <a:solidFill>
                  <a:srgbClr val="233C7B"/>
                </a:solidFill>
                <a:latin typeface="Tahoma"/>
                <a:cs typeface="Tahoma"/>
              </a:rPr>
              <a:t>en</a:t>
            </a:r>
            <a:r>
              <a:rPr sz="850" b="1" spc="-45" dirty="0">
                <a:solidFill>
                  <a:srgbClr val="233C7B"/>
                </a:solidFill>
                <a:latin typeface="Tahoma"/>
                <a:cs typeface="Tahoma"/>
              </a:rPr>
              <a:t> </a:t>
            </a:r>
            <a:r>
              <a:rPr sz="850" b="1" spc="-50" dirty="0">
                <a:solidFill>
                  <a:srgbClr val="233C7B"/>
                </a:solidFill>
                <a:latin typeface="Tahoma"/>
                <a:cs typeface="Tahoma"/>
              </a:rPr>
              <a:t>2022</a:t>
            </a:r>
            <a:r>
              <a:rPr sz="850" b="1" spc="-45" dirty="0">
                <a:solidFill>
                  <a:srgbClr val="233C7B"/>
                </a:solidFill>
                <a:latin typeface="Tahoma"/>
                <a:cs typeface="Tahoma"/>
              </a:rPr>
              <a:t> </a:t>
            </a:r>
            <a:r>
              <a:rPr sz="850" b="1" spc="-55" dirty="0">
                <a:solidFill>
                  <a:srgbClr val="233C7B"/>
                </a:solidFill>
                <a:latin typeface="Tahoma"/>
                <a:cs typeface="Tahoma"/>
              </a:rPr>
              <a:t>pour</a:t>
            </a:r>
            <a:r>
              <a:rPr sz="850" b="1" spc="-65" dirty="0">
                <a:solidFill>
                  <a:srgbClr val="233C7B"/>
                </a:solidFill>
                <a:latin typeface="Tahoma"/>
                <a:cs typeface="Tahoma"/>
              </a:rPr>
              <a:t> </a:t>
            </a:r>
            <a:r>
              <a:rPr sz="850" b="1" spc="-50" dirty="0">
                <a:solidFill>
                  <a:srgbClr val="233C7B"/>
                </a:solidFill>
                <a:latin typeface="Tahoma"/>
                <a:cs typeface="Tahoma"/>
              </a:rPr>
              <a:t>100</a:t>
            </a:r>
            <a:r>
              <a:rPr sz="850" b="1" spc="-45" dirty="0">
                <a:solidFill>
                  <a:srgbClr val="233C7B"/>
                </a:solidFill>
                <a:latin typeface="Tahoma"/>
                <a:cs typeface="Tahoma"/>
              </a:rPr>
              <a:t> </a:t>
            </a:r>
            <a:r>
              <a:rPr sz="850" b="1" spc="-50" dirty="0">
                <a:solidFill>
                  <a:srgbClr val="233C7B"/>
                </a:solidFill>
                <a:latin typeface="Tahoma"/>
                <a:cs typeface="Tahoma"/>
              </a:rPr>
              <a:t>000</a:t>
            </a:r>
            <a:r>
              <a:rPr sz="850" b="1" spc="-45" dirty="0">
                <a:solidFill>
                  <a:srgbClr val="233C7B"/>
                </a:solidFill>
                <a:latin typeface="Tahoma"/>
                <a:cs typeface="Tahoma"/>
              </a:rPr>
              <a:t> </a:t>
            </a:r>
            <a:r>
              <a:rPr sz="850" b="1" spc="-60" dirty="0">
                <a:solidFill>
                  <a:srgbClr val="233C7B"/>
                </a:solidFill>
                <a:latin typeface="Tahoma"/>
                <a:cs typeface="Tahoma"/>
              </a:rPr>
              <a:t>contrats</a:t>
            </a:r>
            <a:r>
              <a:rPr sz="850" b="1" spc="-45" dirty="0">
                <a:solidFill>
                  <a:srgbClr val="233C7B"/>
                </a:solidFill>
                <a:latin typeface="Tahoma"/>
                <a:cs typeface="Tahoma"/>
              </a:rPr>
              <a:t> </a:t>
            </a:r>
            <a:r>
              <a:rPr sz="850" b="1" spc="-55" dirty="0">
                <a:solidFill>
                  <a:srgbClr val="233C7B"/>
                </a:solidFill>
                <a:latin typeface="Tahoma"/>
                <a:cs typeface="Tahoma"/>
              </a:rPr>
              <a:t>résidentiels</a:t>
            </a:r>
            <a:endParaRPr sz="850" dirty="0">
              <a:latin typeface="Tahoma"/>
              <a:cs typeface="Tahoma"/>
            </a:endParaRPr>
          </a:p>
        </p:txBody>
      </p:sp>
      <p:sp>
        <p:nvSpPr>
          <p:cNvPr id="14" name="object 9"/>
          <p:cNvSpPr txBox="1"/>
          <p:nvPr/>
        </p:nvSpPr>
        <p:spPr>
          <a:xfrm>
            <a:off x="8183555" y="3376327"/>
            <a:ext cx="733425" cy="561975"/>
          </a:xfrm>
          <a:prstGeom prst="rect">
            <a:avLst/>
          </a:prstGeom>
        </p:spPr>
        <p:txBody>
          <a:bodyPr vert="horz" wrap="square" lIns="0" tIns="17780" rIns="0" bIns="0" rtlCol="0">
            <a:spAutoFit/>
          </a:bodyPr>
          <a:lstStyle/>
          <a:p>
            <a:pPr marL="227329" marR="5080" indent="35560" algn="just">
              <a:lnSpc>
                <a:spcPts val="700"/>
              </a:lnSpc>
              <a:spcBef>
                <a:spcPts val="140"/>
              </a:spcBef>
            </a:pPr>
            <a:r>
              <a:rPr sz="600" spc="-15" dirty="0">
                <a:solidFill>
                  <a:srgbClr val="233C7B"/>
                </a:solidFill>
                <a:latin typeface="Tahoma"/>
                <a:cs typeface="Tahoma"/>
              </a:rPr>
              <a:t>L</a:t>
            </a:r>
            <a:r>
              <a:rPr sz="600" dirty="0">
                <a:solidFill>
                  <a:srgbClr val="233C7B"/>
                </a:solidFill>
                <a:latin typeface="Tahoma"/>
                <a:cs typeface="Tahoma"/>
              </a:rPr>
              <a:t>e</a:t>
            </a:r>
            <a:r>
              <a:rPr sz="600" spc="-40" dirty="0">
                <a:solidFill>
                  <a:srgbClr val="233C7B"/>
                </a:solidFill>
                <a:latin typeface="Tahoma"/>
                <a:cs typeface="Tahoma"/>
              </a:rPr>
              <a:t> </a:t>
            </a:r>
            <a:r>
              <a:rPr sz="600" spc="-5" dirty="0">
                <a:solidFill>
                  <a:srgbClr val="233C7B"/>
                </a:solidFill>
                <a:latin typeface="Tahoma"/>
                <a:cs typeface="Tahoma"/>
              </a:rPr>
              <a:t>nomb</a:t>
            </a:r>
            <a:r>
              <a:rPr sz="600" spc="-15" dirty="0">
                <a:solidFill>
                  <a:srgbClr val="233C7B"/>
                </a:solidFill>
                <a:latin typeface="Tahoma"/>
                <a:cs typeface="Tahoma"/>
              </a:rPr>
              <a:t>r</a:t>
            </a:r>
            <a:r>
              <a:rPr sz="600" dirty="0">
                <a:solidFill>
                  <a:srgbClr val="233C7B"/>
                </a:solidFill>
                <a:latin typeface="Tahoma"/>
                <a:cs typeface="Tahoma"/>
              </a:rPr>
              <a:t>e</a:t>
            </a:r>
            <a:r>
              <a:rPr sz="600" spc="-40" dirty="0">
                <a:solidFill>
                  <a:srgbClr val="233C7B"/>
                </a:solidFill>
                <a:latin typeface="Tahoma"/>
                <a:cs typeface="Tahoma"/>
              </a:rPr>
              <a:t> </a:t>
            </a:r>
            <a:r>
              <a:rPr sz="600" dirty="0">
                <a:solidFill>
                  <a:srgbClr val="233C7B"/>
                </a:solidFill>
                <a:latin typeface="Tahoma"/>
                <a:cs typeface="Tahoma"/>
              </a:rPr>
              <a:t>de  c</a:t>
            </a:r>
            <a:r>
              <a:rPr sz="600" spc="5" dirty="0">
                <a:solidFill>
                  <a:srgbClr val="233C7B"/>
                </a:solidFill>
                <a:latin typeface="Tahoma"/>
                <a:cs typeface="Tahoma"/>
              </a:rPr>
              <a:t>o</a:t>
            </a:r>
            <a:r>
              <a:rPr sz="600" dirty="0">
                <a:solidFill>
                  <a:srgbClr val="233C7B"/>
                </a:solidFill>
                <a:latin typeface="Tahoma"/>
                <a:cs typeface="Tahoma"/>
              </a:rPr>
              <a:t>n</a:t>
            </a:r>
            <a:r>
              <a:rPr sz="600" spc="5" dirty="0">
                <a:solidFill>
                  <a:srgbClr val="233C7B"/>
                </a:solidFill>
                <a:latin typeface="Tahoma"/>
                <a:cs typeface="Tahoma"/>
              </a:rPr>
              <a:t>tr</a:t>
            </a:r>
            <a:r>
              <a:rPr sz="600" spc="-25" dirty="0">
                <a:solidFill>
                  <a:srgbClr val="233C7B"/>
                </a:solidFill>
                <a:latin typeface="Tahoma"/>
                <a:cs typeface="Tahoma"/>
              </a:rPr>
              <a:t>a</a:t>
            </a:r>
            <a:r>
              <a:rPr sz="600" dirty="0">
                <a:solidFill>
                  <a:srgbClr val="233C7B"/>
                </a:solidFill>
                <a:latin typeface="Tahoma"/>
                <a:cs typeface="Tahoma"/>
              </a:rPr>
              <a:t>ts</a:t>
            </a:r>
            <a:r>
              <a:rPr sz="600" spc="-40" dirty="0">
                <a:solidFill>
                  <a:srgbClr val="233C7B"/>
                </a:solidFill>
                <a:latin typeface="Tahoma"/>
                <a:cs typeface="Tahoma"/>
              </a:rPr>
              <a:t> </a:t>
            </a:r>
            <a:r>
              <a:rPr sz="600" spc="-10" dirty="0">
                <a:solidFill>
                  <a:srgbClr val="233C7B"/>
                </a:solidFill>
                <a:latin typeface="Tahoma"/>
                <a:cs typeface="Tahoma"/>
              </a:rPr>
              <a:t>gaz</a:t>
            </a:r>
            <a:r>
              <a:rPr sz="600" spc="-40" dirty="0">
                <a:solidFill>
                  <a:srgbClr val="233C7B"/>
                </a:solidFill>
                <a:latin typeface="Tahoma"/>
                <a:cs typeface="Tahoma"/>
              </a:rPr>
              <a:t> </a:t>
            </a:r>
            <a:r>
              <a:rPr sz="600" spc="-5" dirty="0">
                <a:solidFill>
                  <a:srgbClr val="233C7B"/>
                </a:solidFill>
                <a:latin typeface="Tahoma"/>
                <a:cs typeface="Tahoma"/>
              </a:rPr>
              <a:t>e</a:t>
            </a:r>
            <a:r>
              <a:rPr sz="600" spc="15" dirty="0">
                <a:solidFill>
                  <a:srgbClr val="233C7B"/>
                </a:solidFill>
                <a:latin typeface="Tahoma"/>
                <a:cs typeface="Tahoma"/>
              </a:rPr>
              <a:t>t  </a:t>
            </a:r>
            <a:r>
              <a:rPr sz="600" dirty="0">
                <a:solidFill>
                  <a:srgbClr val="233C7B"/>
                </a:solidFill>
                <a:latin typeface="Tahoma"/>
                <a:cs typeface="Tahoma"/>
              </a:rPr>
              <a:t>électricit</a:t>
            </a:r>
            <a:r>
              <a:rPr sz="600" spc="10" dirty="0">
                <a:solidFill>
                  <a:srgbClr val="233C7B"/>
                </a:solidFill>
                <a:latin typeface="Tahoma"/>
                <a:cs typeface="Tahoma"/>
              </a:rPr>
              <a:t>é</a:t>
            </a:r>
            <a:r>
              <a:rPr sz="600" spc="-40" dirty="0">
                <a:solidFill>
                  <a:srgbClr val="233C7B"/>
                </a:solidFill>
                <a:latin typeface="Tahoma"/>
                <a:cs typeface="Tahoma"/>
              </a:rPr>
              <a:t> </a:t>
            </a:r>
            <a:r>
              <a:rPr sz="600" spc="-5" dirty="0">
                <a:solidFill>
                  <a:srgbClr val="233C7B"/>
                </a:solidFill>
                <a:latin typeface="Tahoma"/>
                <a:cs typeface="Tahoma"/>
              </a:rPr>
              <a:t>est  </a:t>
            </a:r>
            <a:r>
              <a:rPr sz="600" dirty="0">
                <a:solidFill>
                  <a:srgbClr val="233C7B"/>
                </a:solidFill>
                <a:latin typeface="Tahoma"/>
                <a:cs typeface="Tahoma"/>
              </a:rPr>
              <a:t>le</a:t>
            </a:r>
            <a:r>
              <a:rPr sz="600" spc="-40" dirty="0">
                <a:solidFill>
                  <a:srgbClr val="233C7B"/>
                </a:solidFill>
                <a:latin typeface="Tahoma"/>
                <a:cs typeface="Tahoma"/>
              </a:rPr>
              <a:t> </a:t>
            </a:r>
            <a:r>
              <a:rPr sz="600" spc="10" dirty="0">
                <a:solidFill>
                  <a:srgbClr val="233C7B"/>
                </a:solidFill>
                <a:latin typeface="Tahoma"/>
                <a:cs typeface="Tahoma"/>
              </a:rPr>
              <a:t>por</a:t>
            </a:r>
            <a:r>
              <a:rPr sz="600" dirty="0">
                <a:solidFill>
                  <a:srgbClr val="233C7B"/>
                </a:solidFill>
                <a:latin typeface="Tahoma"/>
                <a:cs typeface="Tahoma"/>
              </a:rPr>
              <a:t>t</a:t>
            </a:r>
            <a:r>
              <a:rPr sz="600" spc="-5" dirty="0">
                <a:solidFill>
                  <a:srgbClr val="233C7B"/>
                </a:solidFill>
                <a:latin typeface="Tahoma"/>
                <a:cs typeface="Tahoma"/>
              </a:rPr>
              <a:t>e</a:t>
            </a:r>
            <a:r>
              <a:rPr sz="600" spc="10" dirty="0">
                <a:solidFill>
                  <a:srgbClr val="233C7B"/>
                </a:solidFill>
                <a:latin typeface="Tahoma"/>
                <a:cs typeface="Tahoma"/>
              </a:rPr>
              <a:t>f</a:t>
            </a:r>
            <a:r>
              <a:rPr sz="600" spc="-5" dirty="0">
                <a:solidFill>
                  <a:srgbClr val="233C7B"/>
                </a:solidFill>
                <a:latin typeface="Tahoma"/>
                <a:cs typeface="Tahoma"/>
              </a:rPr>
              <a:t>euille</a:t>
            </a:r>
            <a:endParaRPr sz="600">
              <a:latin typeface="Tahoma"/>
              <a:cs typeface="Tahoma"/>
            </a:endParaRPr>
          </a:p>
          <a:p>
            <a:pPr marL="12700" marR="5080" indent="59055" algn="just">
              <a:lnSpc>
                <a:spcPts val="700"/>
              </a:lnSpc>
            </a:pPr>
            <a:r>
              <a:rPr sz="600" spc="-5" dirty="0">
                <a:solidFill>
                  <a:srgbClr val="233C7B"/>
                </a:solidFill>
                <a:latin typeface="Tahoma"/>
                <a:cs typeface="Tahoma"/>
              </a:rPr>
              <a:t>m</a:t>
            </a:r>
            <a:r>
              <a:rPr sz="600" spc="-10" dirty="0">
                <a:solidFill>
                  <a:srgbClr val="233C7B"/>
                </a:solidFill>
                <a:latin typeface="Tahoma"/>
                <a:cs typeface="Tahoma"/>
              </a:rPr>
              <a:t>o</a:t>
            </a:r>
            <a:r>
              <a:rPr sz="600" dirty="0">
                <a:solidFill>
                  <a:srgbClr val="233C7B"/>
                </a:solidFill>
                <a:latin typeface="Tahoma"/>
                <a:cs typeface="Tahoma"/>
              </a:rPr>
              <a:t>y</a:t>
            </a:r>
            <a:r>
              <a:rPr sz="600" spc="-5" dirty="0">
                <a:solidFill>
                  <a:srgbClr val="233C7B"/>
                </a:solidFill>
                <a:latin typeface="Tahoma"/>
                <a:cs typeface="Tahoma"/>
              </a:rPr>
              <a:t>e</a:t>
            </a:r>
            <a:r>
              <a:rPr sz="600" dirty="0">
                <a:solidFill>
                  <a:srgbClr val="233C7B"/>
                </a:solidFill>
                <a:latin typeface="Tahoma"/>
                <a:cs typeface="Tahoma"/>
              </a:rPr>
              <a:t>n</a:t>
            </a:r>
            <a:r>
              <a:rPr sz="600" spc="-40" dirty="0">
                <a:solidFill>
                  <a:srgbClr val="233C7B"/>
                </a:solidFill>
                <a:latin typeface="Tahoma"/>
                <a:cs typeface="Tahoma"/>
              </a:rPr>
              <a:t> </a:t>
            </a:r>
            <a:r>
              <a:rPr sz="600" spc="10" dirty="0">
                <a:solidFill>
                  <a:srgbClr val="233C7B"/>
                </a:solidFill>
                <a:latin typeface="Tahoma"/>
                <a:cs typeface="Tahoma"/>
              </a:rPr>
              <a:t>f</a:t>
            </a:r>
            <a:r>
              <a:rPr sz="600" spc="5" dirty="0">
                <a:solidFill>
                  <a:srgbClr val="233C7B"/>
                </a:solidFill>
                <a:latin typeface="Tahoma"/>
                <a:cs typeface="Tahoma"/>
              </a:rPr>
              <a:t>ourni</a:t>
            </a:r>
            <a:r>
              <a:rPr sz="600" spc="-40" dirty="0">
                <a:solidFill>
                  <a:srgbClr val="233C7B"/>
                </a:solidFill>
                <a:latin typeface="Tahoma"/>
                <a:cs typeface="Tahoma"/>
              </a:rPr>
              <a:t> </a:t>
            </a:r>
            <a:r>
              <a:rPr sz="600" spc="-5" dirty="0">
                <a:solidFill>
                  <a:srgbClr val="233C7B"/>
                </a:solidFill>
                <a:latin typeface="Tahoma"/>
                <a:cs typeface="Tahoma"/>
              </a:rPr>
              <a:t>par</a:t>
            </a:r>
            <a:r>
              <a:rPr sz="600" spc="-50" dirty="0">
                <a:solidFill>
                  <a:srgbClr val="233C7B"/>
                </a:solidFill>
                <a:latin typeface="Tahoma"/>
                <a:cs typeface="Tahoma"/>
              </a:rPr>
              <a:t> </a:t>
            </a:r>
            <a:r>
              <a:rPr sz="600" spc="-5" dirty="0">
                <a:solidFill>
                  <a:srgbClr val="233C7B"/>
                </a:solidFill>
                <a:latin typeface="Tahoma"/>
                <a:cs typeface="Tahoma"/>
              </a:rPr>
              <a:t>la  </a:t>
            </a:r>
            <a:r>
              <a:rPr sz="600" spc="25" dirty="0">
                <a:solidFill>
                  <a:srgbClr val="233C7B"/>
                </a:solidFill>
                <a:latin typeface="Tahoma"/>
                <a:cs typeface="Tahoma"/>
              </a:rPr>
              <a:t>C</a:t>
            </a:r>
            <a:r>
              <a:rPr sz="600" dirty="0">
                <a:solidFill>
                  <a:srgbClr val="233C7B"/>
                </a:solidFill>
                <a:latin typeface="Tahoma"/>
                <a:cs typeface="Tahoma"/>
              </a:rPr>
              <a:t>ommission</a:t>
            </a:r>
            <a:r>
              <a:rPr sz="600" spc="-40" dirty="0">
                <a:solidFill>
                  <a:srgbClr val="233C7B"/>
                </a:solidFill>
                <a:latin typeface="Tahoma"/>
                <a:cs typeface="Tahoma"/>
              </a:rPr>
              <a:t> </a:t>
            </a:r>
            <a:r>
              <a:rPr sz="600" dirty="0">
                <a:solidFill>
                  <a:srgbClr val="233C7B"/>
                </a:solidFill>
                <a:latin typeface="Tahoma"/>
                <a:cs typeface="Tahoma"/>
              </a:rPr>
              <a:t>de</a:t>
            </a:r>
            <a:r>
              <a:rPr sz="600" spc="-40" dirty="0">
                <a:solidFill>
                  <a:srgbClr val="233C7B"/>
                </a:solidFill>
                <a:latin typeface="Tahoma"/>
                <a:cs typeface="Tahoma"/>
              </a:rPr>
              <a:t> </a:t>
            </a:r>
            <a:r>
              <a:rPr sz="600" spc="-10" dirty="0">
                <a:solidFill>
                  <a:srgbClr val="233C7B"/>
                </a:solidFill>
                <a:latin typeface="Tahoma"/>
                <a:cs typeface="Tahoma"/>
              </a:rPr>
              <a:t>régu-</a:t>
            </a:r>
            <a:endParaRPr sz="600">
              <a:latin typeface="Tahoma"/>
              <a:cs typeface="Tahoma"/>
            </a:endParaRPr>
          </a:p>
        </p:txBody>
      </p:sp>
      <p:sp>
        <p:nvSpPr>
          <p:cNvPr id="16" name="object 11"/>
          <p:cNvSpPr txBox="1"/>
          <p:nvPr/>
        </p:nvSpPr>
        <p:spPr>
          <a:xfrm>
            <a:off x="8281244" y="3909880"/>
            <a:ext cx="636270" cy="116839"/>
          </a:xfrm>
          <a:prstGeom prst="rect">
            <a:avLst/>
          </a:prstGeom>
        </p:spPr>
        <p:txBody>
          <a:bodyPr vert="horz" wrap="square" lIns="0" tIns="12700" rIns="0" bIns="0" rtlCol="0">
            <a:spAutoFit/>
          </a:bodyPr>
          <a:lstStyle/>
          <a:p>
            <a:pPr marL="12700">
              <a:lnSpc>
                <a:spcPct val="100000"/>
              </a:lnSpc>
              <a:spcBef>
                <a:spcPts val="100"/>
              </a:spcBef>
            </a:pPr>
            <a:r>
              <a:rPr sz="600" spc="-5" dirty="0">
                <a:solidFill>
                  <a:srgbClr val="233C7B"/>
                </a:solidFill>
                <a:latin typeface="Tahoma"/>
                <a:cs typeface="Tahoma"/>
              </a:rPr>
              <a:t>l</a:t>
            </a:r>
            <a:r>
              <a:rPr sz="600" spc="-15" dirty="0">
                <a:solidFill>
                  <a:srgbClr val="233C7B"/>
                </a:solidFill>
                <a:latin typeface="Tahoma"/>
                <a:cs typeface="Tahoma"/>
              </a:rPr>
              <a:t>a</a:t>
            </a:r>
            <a:r>
              <a:rPr sz="600" spc="10" dirty="0">
                <a:solidFill>
                  <a:srgbClr val="233C7B"/>
                </a:solidFill>
                <a:latin typeface="Tahoma"/>
                <a:cs typeface="Tahoma"/>
              </a:rPr>
              <a:t>tion</a:t>
            </a:r>
            <a:r>
              <a:rPr sz="600" spc="-40" dirty="0">
                <a:solidFill>
                  <a:srgbClr val="233C7B"/>
                </a:solidFill>
                <a:latin typeface="Tahoma"/>
                <a:cs typeface="Tahoma"/>
              </a:rPr>
              <a:t> </a:t>
            </a:r>
            <a:r>
              <a:rPr sz="600" dirty="0">
                <a:solidFill>
                  <a:srgbClr val="233C7B"/>
                </a:solidFill>
                <a:latin typeface="Tahoma"/>
                <a:cs typeface="Tahoma"/>
              </a:rPr>
              <a:t>de</a:t>
            </a:r>
            <a:r>
              <a:rPr sz="600" spc="-40" dirty="0">
                <a:solidFill>
                  <a:srgbClr val="233C7B"/>
                </a:solidFill>
                <a:latin typeface="Tahoma"/>
                <a:cs typeface="Tahoma"/>
              </a:rPr>
              <a:t> </a:t>
            </a:r>
            <a:r>
              <a:rPr sz="600" dirty="0">
                <a:solidFill>
                  <a:srgbClr val="233C7B"/>
                </a:solidFill>
                <a:latin typeface="Tahoma"/>
                <a:cs typeface="Tahoma"/>
              </a:rPr>
              <a:t>l</a:t>
            </a:r>
            <a:r>
              <a:rPr sz="600" spc="-20" dirty="0">
                <a:solidFill>
                  <a:srgbClr val="233C7B"/>
                </a:solidFill>
                <a:latin typeface="Tahoma"/>
                <a:cs typeface="Tahoma"/>
              </a:rPr>
              <a:t>’</a:t>
            </a:r>
            <a:r>
              <a:rPr sz="600" spc="-5" dirty="0">
                <a:solidFill>
                  <a:srgbClr val="233C7B"/>
                </a:solidFill>
                <a:latin typeface="Tahoma"/>
                <a:cs typeface="Tahoma"/>
              </a:rPr>
              <a:t>éne</a:t>
            </a:r>
            <a:r>
              <a:rPr sz="600" spc="-10" dirty="0">
                <a:solidFill>
                  <a:srgbClr val="233C7B"/>
                </a:solidFill>
                <a:latin typeface="Tahoma"/>
                <a:cs typeface="Tahoma"/>
              </a:rPr>
              <a:t>r</a:t>
            </a:r>
            <a:r>
              <a:rPr sz="600" spc="-15" dirty="0">
                <a:solidFill>
                  <a:srgbClr val="233C7B"/>
                </a:solidFill>
                <a:latin typeface="Tahoma"/>
                <a:cs typeface="Tahoma"/>
              </a:rPr>
              <a:t>gie.</a:t>
            </a:r>
            <a:endParaRPr sz="600">
              <a:latin typeface="Tahoma"/>
              <a:cs typeface="Tahoma"/>
            </a:endParaRPr>
          </a:p>
        </p:txBody>
      </p:sp>
      <p:sp>
        <p:nvSpPr>
          <p:cNvPr id="17" name="object 12"/>
          <p:cNvSpPr txBox="1"/>
          <p:nvPr/>
        </p:nvSpPr>
        <p:spPr>
          <a:xfrm>
            <a:off x="5309901" y="2838736"/>
            <a:ext cx="2964180" cy="295275"/>
          </a:xfrm>
          <a:prstGeom prst="rect">
            <a:avLst/>
          </a:prstGeom>
        </p:spPr>
        <p:txBody>
          <a:bodyPr vert="horz" wrap="square" lIns="0" tIns="17780" rIns="0" bIns="0" rtlCol="0">
            <a:spAutoFit/>
          </a:bodyPr>
          <a:lstStyle/>
          <a:p>
            <a:pPr marL="12700" marR="5080">
              <a:lnSpc>
                <a:spcPts val="700"/>
              </a:lnSpc>
              <a:spcBef>
                <a:spcPts val="140"/>
              </a:spcBef>
            </a:pPr>
            <a:r>
              <a:rPr sz="600" dirty="0">
                <a:solidFill>
                  <a:srgbClr val="233C7B"/>
                </a:solidFill>
                <a:latin typeface="Tahoma"/>
                <a:cs typeface="Tahoma"/>
              </a:rPr>
              <a:t>Par</a:t>
            </a:r>
            <a:r>
              <a:rPr sz="600" spc="-45" dirty="0">
                <a:solidFill>
                  <a:srgbClr val="233C7B"/>
                </a:solidFill>
                <a:latin typeface="Tahoma"/>
                <a:cs typeface="Tahoma"/>
              </a:rPr>
              <a:t> </a:t>
            </a:r>
            <a:r>
              <a:rPr sz="600" spc="-10" dirty="0">
                <a:solidFill>
                  <a:srgbClr val="233C7B"/>
                </a:solidFill>
                <a:latin typeface="Tahoma"/>
                <a:cs typeface="Tahoma"/>
              </a:rPr>
              <a:t>équité,</a:t>
            </a:r>
            <a:r>
              <a:rPr sz="600" spc="-35" dirty="0">
                <a:solidFill>
                  <a:srgbClr val="233C7B"/>
                </a:solidFill>
                <a:latin typeface="Tahoma"/>
                <a:cs typeface="Tahoma"/>
              </a:rPr>
              <a:t> </a:t>
            </a:r>
            <a:r>
              <a:rPr sz="600" dirty="0">
                <a:solidFill>
                  <a:srgbClr val="233C7B"/>
                </a:solidFill>
                <a:latin typeface="Tahoma"/>
                <a:cs typeface="Tahoma"/>
              </a:rPr>
              <a:t>les</a:t>
            </a:r>
            <a:r>
              <a:rPr sz="600" spc="-35" dirty="0">
                <a:solidFill>
                  <a:srgbClr val="233C7B"/>
                </a:solidFill>
                <a:latin typeface="Tahoma"/>
                <a:cs typeface="Tahoma"/>
              </a:rPr>
              <a:t> </a:t>
            </a:r>
            <a:r>
              <a:rPr sz="600" dirty="0">
                <a:solidFill>
                  <a:srgbClr val="233C7B"/>
                </a:solidFill>
                <a:latin typeface="Tahoma"/>
                <a:cs typeface="Tahoma"/>
              </a:rPr>
              <a:t>litiges</a:t>
            </a:r>
            <a:r>
              <a:rPr sz="600" spc="-30" dirty="0">
                <a:solidFill>
                  <a:srgbClr val="233C7B"/>
                </a:solidFill>
                <a:latin typeface="Tahoma"/>
                <a:cs typeface="Tahoma"/>
              </a:rPr>
              <a:t> </a:t>
            </a:r>
            <a:r>
              <a:rPr sz="600" spc="-5" dirty="0">
                <a:solidFill>
                  <a:srgbClr val="233C7B"/>
                </a:solidFill>
                <a:latin typeface="Tahoma"/>
                <a:cs typeface="Tahoma"/>
              </a:rPr>
              <a:t>reçus</a:t>
            </a:r>
            <a:r>
              <a:rPr sz="600" spc="-35" dirty="0">
                <a:solidFill>
                  <a:srgbClr val="233C7B"/>
                </a:solidFill>
                <a:latin typeface="Tahoma"/>
                <a:cs typeface="Tahoma"/>
              </a:rPr>
              <a:t> </a:t>
            </a:r>
            <a:r>
              <a:rPr sz="600" spc="-5" dirty="0">
                <a:solidFill>
                  <a:srgbClr val="233C7B"/>
                </a:solidFill>
                <a:latin typeface="Tahoma"/>
                <a:cs typeface="Tahoma"/>
              </a:rPr>
              <a:t>par</a:t>
            </a:r>
            <a:r>
              <a:rPr sz="600" spc="-45" dirty="0">
                <a:solidFill>
                  <a:srgbClr val="233C7B"/>
                </a:solidFill>
                <a:latin typeface="Tahoma"/>
                <a:cs typeface="Tahoma"/>
              </a:rPr>
              <a:t> </a:t>
            </a:r>
            <a:r>
              <a:rPr sz="600" dirty="0">
                <a:solidFill>
                  <a:srgbClr val="233C7B"/>
                </a:solidFill>
                <a:latin typeface="Tahoma"/>
                <a:cs typeface="Tahoma"/>
              </a:rPr>
              <a:t>les</a:t>
            </a:r>
            <a:r>
              <a:rPr sz="600" spc="-30" dirty="0">
                <a:solidFill>
                  <a:srgbClr val="233C7B"/>
                </a:solidFill>
                <a:latin typeface="Tahoma"/>
                <a:cs typeface="Tahoma"/>
              </a:rPr>
              <a:t> </a:t>
            </a:r>
            <a:r>
              <a:rPr sz="600" spc="-5" dirty="0">
                <a:solidFill>
                  <a:srgbClr val="233C7B"/>
                </a:solidFill>
                <a:latin typeface="Tahoma"/>
                <a:cs typeface="Tahoma"/>
              </a:rPr>
              <a:t>médiateurs</a:t>
            </a:r>
            <a:r>
              <a:rPr sz="600" spc="-35" dirty="0">
                <a:solidFill>
                  <a:srgbClr val="233C7B"/>
                </a:solidFill>
                <a:latin typeface="Tahoma"/>
                <a:cs typeface="Tahoma"/>
              </a:rPr>
              <a:t> </a:t>
            </a:r>
            <a:r>
              <a:rPr sz="600" spc="-5" dirty="0">
                <a:solidFill>
                  <a:srgbClr val="233C7B"/>
                </a:solidFill>
                <a:latin typeface="Tahoma"/>
                <a:cs typeface="Tahoma"/>
              </a:rPr>
              <a:t>internes</a:t>
            </a:r>
            <a:r>
              <a:rPr sz="600" spc="-35" dirty="0">
                <a:solidFill>
                  <a:srgbClr val="233C7B"/>
                </a:solidFill>
                <a:latin typeface="Tahoma"/>
                <a:cs typeface="Tahoma"/>
              </a:rPr>
              <a:t> </a:t>
            </a:r>
            <a:r>
              <a:rPr sz="600" dirty="0">
                <a:solidFill>
                  <a:srgbClr val="233C7B"/>
                </a:solidFill>
                <a:latin typeface="Tahoma"/>
                <a:cs typeface="Tahoma"/>
              </a:rPr>
              <a:t>des</a:t>
            </a:r>
            <a:r>
              <a:rPr sz="600" spc="-30" dirty="0">
                <a:solidFill>
                  <a:srgbClr val="233C7B"/>
                </a:solidFill>
                <a:latin typeface="Tahoma"/>
                <a:cs typeface="Tahoma"/>
              </a:rPr>
              <a:t> </a:t>
            </a:r>
            <a:r>
              <a:rPr sz="600" dirty="0">
                <a:solidFill>
                  <a:srgbClr val="233C7B"/>
                </a:solidFill>
                <a:latin typeface="Tahoma"/>
                <a:cs typeface="Tahoma"/>
              </a:rPr>
              <a:t>fournisseurs</a:t>
            </a:r>
            <a:r>
              <a:rPr sz="600" spc="-35" dirty="0">
                <a:solidFill>
                  <a:srgbClr val="233C7B"/>
                </a:solidFill>
                <a:latin typeface="Tahoma"/>
                <a:cs typeface="Tahoma"/>
              </a:rPr>
              <a:t> </a:t>
            </a:r>
            <a:r>
              <a:rPr sz="600" dirty="0">
                <a:solidFill>
                  <a:srgbClr val="233C7B"/>
                </a:solidFill>
                <a:latin typeface="Tahoma"/>
                <a:cs typeface="Tahoma"/>
              </a:rPr>
              <a:t>qui</a:t>
            </a:r>
            <a:r>
              <a:rPr sz="600" spc="-35" dirty="0">
                <a:solidFill>
                  <a:srgbClr val="233C7B"/>
                </a:solidFill>
                <a:latin typeface="Tahoma"/>
                <a:cs typeface="Tahoma"/>
              </a:rPr>
              <a:t> </a:t>
            </a:r>
            <a:r>
              <a:rPr sz="600" spc="-5" dirty="0">
                <a:solidFill>
                  <a:srgbClr val="233C7B"/>
                </a:solidFill>
                <a:latin typeface="Tahoma"/>
                <a:cs typeface="Tahoma"/>
              </a:rPr>
              <a:t>en</a:t>
            </a:r>
            <a:r>
              <a:rPr sz="600" spc="-30" dirty="0">
                <a:solidFill>
                  <a:srgbClr val="233C7B"/>
                </a:solidFill>
                <a:latin typeface="Tahoma"/>
                <a:cs typeface="Tahoma"/>
              </a:rPr>
              <a:t> </a:t>
            </a:r>
            <a:r>
              <a:rPr sz="600" dirty="0">
                <a:solidFill>
                  <a:srgbClr val="233C7B"/>
                </a:solidFill>
                <a:latin typeface="Tahoma"/>
                <a:cs typeface="Tahoma"/>
              </a:rPr>
              <a:t>disposent </a:t>
            </a:r>
            <a:r>
              <a:rPr sz="600" spc="5" dirty="0">
                <a:solidFill>
                  <a:srgbClr val="233C7B"/>
                </a:solidFill>
                <a:latin typeface="Tahoma"/>
                <a:cs typeface="Tahoma"/>
              </a:rPr>
              <a:t> </a:t>
            </a:r>
            <a:r>
              <a:rPr sz="600" dirty="0">
                <a:solidFill>
                  <a:srgbClr val="233C7B"/>
                </a:solidFill>
                <a:latin typeface="Tahoma"/>
                <a:cs typeface="Tahoma"/>
              </a:rPr>
              <a:t>sont </a:t>
            </a:r>
            <a:r>
              <a:rPr sz="600" spc="-10" dirty="0">
                <a:solidFill>
                  <a:srgbClr val="233C7B"/>
                </a:solidFill>
                <a:latin typeface="Tahoma"/>
                <a:cs typeface="Tahoma"/>
              </a:rPr>
              <a:t>également </a:t>
            </a:r>
            <a:r>
              <a:rPr sz="600" spc="-5" dirty="0">
                <a:solidFill>
                  <a:srgbClr val="233C7B"/>
                </a:solidFill>
                <a:latin typeface="Tahoma"/>
                <a:cs typeface="Tahoma"/>
              </a:rPr>
              <a:t>comptabilisés. Seuls </a:t>
            </a:r>
            <a:r>
              <a:rPr sz="600" spc="-10" dirty="0">
                <a:solidFill>
                  <a:srgbClr val="233C7B"/>
                </a:solidFill>
                <a:latin typeface="Tahoma"/>
                <a:cs typeface="Tahoma"/>
              </a:rPr>
              <a:t>apparaissent </a:t>
            </a:r>
            <a:r>
              <a:rPr sz="600" dirty="0">
                <a:solidFill>
                  <a:srgbClr val="233C7B"/>
                </a:solidFill>
                <a:latin typeface="Tahoma"/>
                <a:cs typeface="Tahoma"/>
              </a:rPr>
              <a:t>les fournisseurs nationaux </a:t>
            </a:r>
            <a:r>
              <a:rPr sz="600" spc="-10" dirty="0">
                <a:solidFill>
                  <a:srgbClr val="233C7B"/>
                </a:solidFill>
                <a:latin typeface="Tahoma"/>
                <a:cs typeface="Tahoma"/>
              </a:rPr>
              <a:t>ayant </a:t>
            </a:r>
            <a:r>
              <a:rPr sz="600" dirty="0">
                <a:solidFill>
                  <a:srgbClr val="233C7B"/>
                </a:solidFill>
                <a:latin typeface="Tahoma"/>
                <a:cs typeface="Tahoma"/>
              </a:rPr>
              <a:t>plus </a:t>
            </a:r>
            <a:r>
              <a:rPr sz="600" spc="5" dirty="0">
                <a:solidFill>
                  <a:srgbClr val="233C7B"/>
                </a:solidFill>
                <a:latin typeface="Tahoma"/>
                <a:cs typeface="Tahoma"/>
              </a:rPr>
              <a:t> </a:t>
            </a:r>
            <a:r>
              <a:rPr sz="600" dirty="0">
                <a:solidFill>
                  <a:srgbClr val="233C7B"/>
                </a:solidFill>
                <a:latin typeface="Tahoma"/>
                <a:cs typeface="Tahoma"/>
              </a:rPr>
              <a:t>de</a:t>
            </a:r>
            <a:r>
              <a:rPr sz="600" spc="-40" dirty="0">
                <a:solidFill>
                  <a:srgbClr val="233C7B"/>
                </a:solidFill>
                <a:latin typeface="Tahoma"/>
                <a:cs typeface="Tahoma"/>
              </a:rPr>
              <a:t> </a:t>
            </a:r>
            <a:r>
              <a:rPr sz="600" spc="20" dirty="0">
                <a:solidFill>
                  <a:srgbClr val="233C7B"/>
                </a:solidFill>
                <a:latin typeface="Tahoma"/>
                <a:cs typeface="Tahoma"/>
              </a:rPr>
              <a:t>100</a:t>
            </a:r>
            <a:r>
              <a:rPr sz="600" spc="-40" dirty="0">
                <a:solidFill>
                  <a:srgbClr val="233C7B"/>
                </a:solidFill>
                <a:latin typeface="Tahoma"/>
                <a:cs typeface="Tahoma"/>
              </a:rPr>
              <a:t> </a:t>
            </a:r>
            <a:r>
              <a:rPr sz="600" spc="20" dirty="0">
                <a:solidFill>
                  <a:srgbClr val="233C7B"/>
                </a:solidFill>
                <a:latin typeface="Tahoma"/>
                <a:cs typeface="Tahoma"/>
              </a:rPr>
              <a:t>000</a:t>
            </a:r>
            <a:r>
              <a:rPr sz="600" spc="-40" dirty="0">
                <a:solidFill>
                  <a:srgbClr val="233C7B"/>
                </a:solidFill>
                <a:latin typeface="Tahoma"/>
                <a:cs typeface="Tahoma"/>
              </a:rPr>
              <a:t> </a:t>
            </a:r>
            <a:r>
              <a:rPr sz="600" dirty="0">
                <a:solidFill>
                  <a:srgbClr val="233C7B"/>
                </a:solidFill>
                <a:latin typeface="Tahoma"/>
                <a:cs typeface="Tahoma"/>
              </a:rPr>
              <a:t>contrats</a:t>
            </a:r>
            <a:r>
              <a:rPr sz="600" spc="-40" dirty="0">
                <a:solidFill>
                  <a:srgbClr val="233C7B"/>
                </a:solidFill>
                <a:latin typeface="Tahoma"/>
                <a:cs typeface="Tahoma"/>
              </a:rPr>
              <a:t> </a:t>
            </a:r>
            <a:r>
              <a:rPr sz="600" dirty="0">
                <a:solidFill>
                  <a:srgbClr val="233C7B"/>
                </a:solidFill>
                <a:latin typeface="Tahoma"/>
                <a:cs typeface="Tahoma"/>
              </a:rPr>
              <a:t>résidentiels</a:t>
            </a:r>
            <a:r>
              <a:rPr sz="600" spc="-40" dirty="0">
                <a:solidFill>
                  <a:srgbClr val="233C7B"/>
                </a:solidFill>
                <a:latin typeface="Tahoma"/>
                <a:cs typeface="Tahoma"/>
              </a:rPr>
              <a:t> </a:t>
            </a:r>
            <a:r>
              <a:rPr sz="600" spc="-5" dirty="0">
                <a:solidFill>
                  <a:srgbClr val="233C7B"/>
                </a:solidFill>
                <a:latin typeface="Tahoma"/>
                <a:cs typeface="Tahoma"/>
              </a:rPr>
              <a:t>sur</a:t>
            </a:r>
            <a:r>
              <a:rPr sz="600" spc="-50" dirty="0">
                <a:solidFill>
                  <a:srgbClr val="233C7B"/>
                </a:solidFill>
                <a:latin typeface="Tahoma"/>
                <a:cs typeface="Tahoma"/>
              </a:rPr>
              <a:t> </a:t>
            </a:r>
            <a:r>
              <a:rPr sz="600" dirty="0">
                <a:solidFill>
                  <a:srgbClr val="233C7B"/>
                </a:solidFill>
                <a:latin typeface="Tahoma"/>
                <a:cs typeface="Tahoma"/>
              </a:rPr>
              <a:t>les</a:t>
            </a:r>
            <a:r>
              <a:rPr sz="600" spc="-40" dirty="0">
                <a:solidFill>
                  <a:srgbClr val="233C7B"/>
                </a:solidFill>
                <a:latin typeface="Tahoma"/>
                <a:cs typeface="Tahoma"/>
              </a:rPr>
              <a:t> </a:t>
            </a:r>
            <a:r>
              <a:rPr sz="600" dirty="0">
                <a:solidFill>
                  <a:srgbClr val="233C7B"/>
                </a:solidFill>
                <a:latin typeface="Tahoma"/>
                <a:cs typeface="Tahoma"/>
              </a:rPr>
              <a:t>zones</a:t>
            </a:r>
            <a:r>
              <a:rPr sz="600" spc="-40" dirty="0">
                <a:solidFill>
                  <a:srgbClr val="233C7B"/>
                </a:solidFill>
                <a:latin typeface="Tahoma"/>
                <a:cs typeface="Tahoma"/>
              </a:rPr>
              <a:t> </a:t>
            </a:r>
            <a:r>
              <a:rPr sz="600" spc="5" dirty="0">
                <a:solidFill>
                  <a:srgbClr val="233C7B"/>
                </a:solidFill>
                <a:latin typeface="Tahoma"/>
                <a:cs typeface="Tahoma"/>
              </a:rPr>
              <a:t>ENEDIS/GRDF.</a:t>
            </a:r>
            <a:endParaRPr sz="600" dirty="0">
              <a:latin typeface="Tahoma"/>
              <a:cs typeface="Tahoma"/>
            </a:endParaRPr>
          </a:p>
        </p:txBody>
      </p:sp>
      <p:sp>
        <p:nvSpPr>
          <p:cNvPr id="18" name="object 14"/>
          <p:cNvSpPr/>
          <p:nvPr/>
        </p:nvSpPr>
        <p:spPr>
          <a:xfrm>
            <a:off x="6530724" y="3326439"/>
            <a:ext cx="915669" cy="915669"/>
          </a:xfrm>
          <a:custGeom>
            <a:avLst/>
            <a:gdLst/>
            <a:ahLst/>
            <a:cxnLst/>
            <a:rect l="l" t="t" r="r" b="b"/>
            <a:pathLst>
              <a:path w="915670" h="915670">
                <a:moveTo>
                  <a:pt x="457822" y="0"/>
                </a:moveTo>
                <a:lnTo>
                  <a:pt x="411011" y="2363"/>
                </a:lnTo>
                <a:lnTo>
                  <a:pt x="365552" y="9299"/>
                </a:lnTo>
                <a:lnTo>
                  <a:pt x="321676" y="20579"/>
                </a:lnTo>
                <a:lnTo>
                  <a:pt x="279613" y="35972"/>
                </a:lnTo>
                <a:lnTo>
                  <a:pt x="239593" y="55249"/>
                </a:lnTo>
                <a:lnTo>
                  <a:pt x="201845" y="78178"/>
                </a:lnTo>
                <a:lnTo>
                  <a:pt x="166601" y="104531"/>
                </a:lnTo>
                <a:lnTo>
                  <a:pt x="134089" y="134077"/>
                </a:lnTo>
                <a:lnTo>
                  <a:pt x="104541" y="166586"/>
                </a:lnTo>
                <a:lnTo>
                  <a:pt x="78186" y="201828"/>
                </a:lnTo>
                <a:lnTo>
                  <a:pt x="55254" y="239573"/>
                </a:lnTo>
                <a:lnTo>
                  <a:pt x="35976" y="279592"/>
                </a:lnTo>
                <a:lnTo>
                  <a:pt x="20582" y="321653"/>
                </a:lnTo>
                <a:lnTo>
                  <a:pt x="9300" y="365528"/>
                </a:lnTo>
                <a:lnTo>
                  <a:pt x="2363" y="410986"/>
                </a:lnTo>
                <a:lnTo>
                  <a:pt x="0" y="457796"/>
                </a:lnTo>
                <a:lnTo>
                  <a:pt x="2363" y="504608"/>
                </a:lnTo>
                <a:lnTo>
                  <a:pt x="9300" y="550067"/>
                </a:lnTo>
                <a:lnTo>
                  <a:pt x="20582" y="593944"/>
                </a:lnTo>
                <a:lnTo>
                  <a:pt x="35976" y="636009"/>
                </a:lnTo>
                <a:lnTo>
                  <a:pt x="55254" y="676031"/>
                </a:lnTo>
                <a:lnTo>
                  <a:pt x="78186" y="713781"/>
                </a:lnTo>
                <a:lnTo>
                  <a:pt x="104541" y="749028"/>
                </a:lnTo>
                <a:lnTo>
                  <a:pt x="134089" y="781542"/>
                </a:lnTo>
                <a:lnTo>
                  <a:pt x="166601" y="811092"/>
                </a:lnTo>
                <a:lnTo>
                  <a:pt x="201845" y="837450"/>
                </a:lnTo>
                <a:lnTo>
                  <a:pt x="239593" y="860383"/>
                </a:lnTo>
                <a:lnTo>
                  <a:pt x="279613" y="879663"/>
                </a:lnTo>
                <a:lnTo>
                  <a:pt x="321676" y="895060"/>
                </a:lnTo>
                <a:lnTo>
                  <a:pt x="365552" y="906342"/>
                </a:lnTo>
                <a:lnTo>
                  <a:pt x="411011" y="913280"/>
                </a:lnTo>
                <a:lnTo>
                  <a:pt x="457822" y="915644"/>
                </a:lnTo>
                <a:lnTo>
                  <a:pt x="504633" y="913280"/>
                </a:lnTo>
                <a:lnTo>
                  <a:pt x="550091" y="906342"/>
                </a:lnTo>
                <a:lnTo>
                  <a:pt x="593967" y="895060"/>
                </a:lnTo>
                <a:lnTo>
                  <a:pt x="636031" y="879663"/>
                </a:lnTo>
                <a:lnTo>
                  <a:pt x="676051" y="860383"/>
                </a:lnTo>
                <a:lnTo>
                  <a:pt x="713798" y="837450"/>
                </a:lnTo>
                <a:lnTo>
                  <a:pt x="749043" y="811092"/>
                </a:lnTo>
                <a:lnTo>
                  <a:pt x="781554" y="781542"/>
                </a:lnTo>
                <a:lnTo>
                  <a:pt x="811103" y="749028"/>
                </a:lnTo>
                <a:lnTo>
                  <a:pt x="837458" y="713781"/>
                </a:lnTo>
                <a:lnTo>
                  <a:pt x="860389" y="676031"/>
                </a:lnTo>
                <a:lnTo>
                  <a:pt x="879667" y="636009"/>
                </a:lnTo>
                <a:lnTo>
                  <a:pt x="895062" y="593944"/>
                </a:lnTo>
                <a:lnTo>
                  <a:pt x="906343" y="550067"/>
                </a:lnTo>
                <a:lnTo>
                  <a:pt x="913281" y="504608"/>
                </a:lnTo>
                <a:lnTo>
                  <a:pt x="915644" y="457796"/>
                </a:lnTo>
                <a:lnTo>
                  <a:pt x="913281" y="410986"/>
                </a:lnTo>
                <a:lnTo>
                  <a:pt x="906343" y="365528"/>
                </a:lnTo>
                <a:lnTo>
                  <a:pt x="895062" y="321653"/>
                </a:lnTo>
                <a:lnTo>
                  <a:pt x="879667" y="279592"/>
                </a:lnTo>
                <a:lnTo>
                  <a:pt x="860389" y="239573"/>
                </a:lnTo>
                <a:lnTo>
                  <a:pt x="837458" y="201828"/>
                </a:lnTo>
                <a:lnTo>
                  <a:pt x="811103" y="166586"/>
                </a:lnTo>
                <a:lnTo>
                  <a:pt x="781554" y="134077"/>
                </a:lnTo>
                <a:lnTo>
                  <a:pt x="749043" y="104531"/>
                </a:lnTo>
                <a:lnTo>
                  <a:pt x="713798" y="78178"/>
                </a:lnTo>
                <a:lnTo>
                  <a:pt x="676051" y="55249"/>
                </a:lnTo>
                <a:lnTo>
                  <a:pt x="636031" y="35972"/>
                </a:lnTo>
                <a:lnTo>
                  <a:pt x="593967" y="20579"/>
                </a:lnTo>
                <a:lnTo>
                  <a:pt x="550091" y="9299"/>
                </a:lnTo>
                <a:lnTo>
                  <a:pt x="504633" y="2363"/>
                </a:lnTo>
                <a:lnTo>
                  <a:pt x="457822" y="0"/>
                </a:lnTo>
                <a:close/>
              </a:path>
            </a:pathLst>
          </a:custGeom>
          <a:solidFill>
            <a:srgbClr val="B1DDF7"/>
          </a:solidFill>
        </p:spPr>
        <p:txBody>
          <a:bodyPr wrap="square" lIns="0" tIns="0" rIns="0" bIns="0" rtlCol="0"/>
          <a:lstStyle/>
          <a:p>
            <a:endParaRPr/>
          </a:p>
        </p:txBody>
      </p:sp>
      <p:sp>
        <p:nvSpPr>
          <p:cNvPr id="19" name="object 15"/>
          <p:cNvSpPr txBox="1"/>
          <p:nvPr/>
        </p:nvSpPr>
        <p:spPr>
          <a:xfrm>
            <a:off x="6647230" y="3545919"/>
            <a:ext cx="682625" cy="497205"/>
          </a:xfrm>
          <a:prstGeom prst="rect">
            <a:avLst/>
          </a:prstGeom>
        </p:spPr>
        <p:txBody>
          <a:bodyPr vert="horz" wrap="square" lIns="0" tIns="15240" rIns="0" bIns="0" rtlCol="0">
            <a:spAutoFit/>
          </a:bodyPr>
          <a:lstStyle/>
          <a:p>
            <a:pPr algn="ctr">
              <a:lnSpc>
                <a:spcPts val="1125"/>
              </a:lnSpc>
              <a:spcBef>
                <a:spcPts val="120"/>
              </a:spcBef>
            </a:pPr>
            <a:r>
              <a:rPr sz="950" b="1" spc="-110" dirty="0">
                <a:solidFill>
                  <a:srgbClr val="233C7B"/>
                </a:solidFill>
                <a:latin typeface="Tahoma"/>
                <a:cs typeface="Tahoma"/>
              </a:rPr>
              <a:t>T</a:t>
            </a:r>
            <a:r>
              <a:rPr sz="950" b="1" spc="-75" dirty="0">
                <a:solidFill>
                  <a:srgbClr val="233C7B"/>
                </a:solidFill>
                <a:latin typeface="Tahoma"/>
                <a:cs typeface="Tahoma"/>
              </a:rPr>
              <a:t>au</a:t>
            </a:r>
            <a:r>
              <a:rPr sz="950" b="1" spc="-70" dirty="0">
                <a:solidFill>
                  <a:srgbClr val="233C7B"/>
                </a:solidFill>
                <a:latin typeface="Tahoma"/>
                <a:cs typeface="Tahoma"/>
              </a:rPr>
              <a:t>x</a:t>
            </a:r>
            <a:r>
              <a:rPr sz="950" b="1" spc="-45" dirty="0">
                <a:solidFill>
                  <a:srgbClr val="233C7B"/>
                </a:solidFill>
                <a:latin typeface="Tahoma"/>
                <a:cs typeface="Tahoma"/>
              </a:rPr>
              <a:t> </a:t>
            </a:r>
            <a:r>
              <a:rPr sz="950" b="1" spc="-80" dirty="0">
                <a:solidFill>
                  <a:srgbClr val="233C7B"/>
                </a:solidFill>
                <a:latin typeface="Tahoma"/>
                <a:cs typeface="Tahoma"/>
              </a:rPr>
              <a:t>m</a:t>
            </a:r>
            <a:r>
              <a:rPr sz="950" b="1" spc="-70" dirty="0">
                <a:solidFill>
                  <a:srgbClr val="233C7B"/>
                </a:solidFill>
                <a:latin typeface="Tahoma"/>
                <a:cs typeface="Tahoma"/>
              </a:rPr>
              <a:t>o</a:t>
            </a:r>
            <a:r>
              <a:rPr sz="950" b="1" spc="-55" dirty="0">
                <a:solidFill>
                  <a:srgbClr val="233C7B"/>
                </a:solidFill>
                <a:latin typeface="Tahoma"/>
                <a:cs typeface="Tahoma"/>
              </a:rPr>
              <a:t>yen</a:t>
            </a:r>
            <a:endParaRPr sz="950">
              <a:latin typeface="Tahoma"/>
              <a:cs typeface="Tahoma"/>
            </a:endParaRPr>
          </a:p>
          <a:p>
            <a:pPr algn="ctr">
              <a:lnSpc>
                <a:spcPts val="2565"/>
              </a:lnSpc>
            </a:pPr>
            <a:r>
              <a:rPr sz="2150" b="1" spc="-55" dirty="0">
                <a:solidFill>
                  <a:srgbClr val="233C7B"/>
                </a:solidFill>
                <a:latin typeface="Tahoma"/>
                <a:cs typeface="Tahoma"/>
              </a:rPr>
              <a:t>75</a:t>
            </a:r>
            <a:endParaRPr sz="2150">
              <a:latin typeface="Tahoma"/>
              <a:cs typeface="Tahoma"/>
            </a:endParaRPr>
          </a:p>
        </p:txBody>
      </p:sp>
      <p:sp>
        <p:nvSpPr>
          <p:cNvPr id="21" name="object 55"/>
          <p:cNvSpPr/>
          <p:nvPr/>
        </p:nvSpPr>
        <p:spPr>
          <a:xfrm>
            <a:off x="4773086" y="3323640"/>
            <a:ext cx="3577590" cy="1818639"/>
          </a:xfrm>
          <a:custGeom>
            <a:avLst/>
            <a:gdLst/>
            <a:ahLst/>
            <a:cxnLst/>
            <a:rect l="l" t="t" r="r" b="b"/>
            <a:pathLst>
              <a:path w="3577590" h="1818640">
                <a:moveTo>
                  <a:pt x="270535" y="0"/>
                </a:moveTo>
                <a:lnTo>
                  <a:pt x="0" y="0"/>
                </a:lnTo>
                <a:lnTo>
                  <a:pt x="0" y="1818449"/>
                </a:lnTo>
                <a:lnTo>
                  <a:pt x="270535" y="1818449"/>
                </a:lnTo>
                <a:lnTo>
                  <a:pt x="270535" y="0"/>
                </a:lnTo>
                <a:close/>
              </a:path>
              <a:path w="3577590" h="1818640">
                <a:moveTo>
                  <a:pt x="571131" y="548081"/>
                </a:moveTo>
                <a:lnTo>
                  <a:pt x="300596" y="548081"/>
                </a:lnTo>
                <a:lnTo>
                  <a:pt x="300596" y="1818449"/>
                </a:lnTo>
                <a:lnTo>
                  <a:pt x="571131" y="1818449"/>
                </a:lnTo>
                <a:lnTo>
                  <a:pt x="571131" y="548081"/>
                </a:lnTo>
                <a:close/>
              </a:path>
              <a:path w="3577590" h="1818640">
                <a:moveTo>
                  <a:pt x="871728" y="679792"/>
                </a:moveTo>
                <a:lnTo>
                  <a:pt x="601192" y="679792"/>
                </a:lnTo>
                <a:lnTo>
                  <a:pt x="601192" y="1818449"/>
                </a:lnTo>
                <a:lnTo>
                  <a:pt x="871728" y="1818449"/>
                </a:lnTo>
                <a:lnTo>
                  <a:pt x="871728" y="679792"/>
                </a:lnTo>
                <a:close/>
              </a:path>
              <a:path w="3577590" h="1818640">
                <a:moveTo>
                  <a:pt x="1172324" y="1204506"/>
                </a:moveTo>
                <a:lnTo>
                  <a:pt x="901788" y="1204506"/>
                </a:lnTo>
                <a:lnTo>
                  <a:pt x="901788" y="1818449"/>
                </a:lnTo>
                <a:lnTo>
                  <a:pt x="1172324" y="1818449"/>
                </a:lnTo>
                <a:lnTo>
                  <a:pt x="1172324" y="1204506"/>
                </a:lnTo>
                <a:close/>
              </a:path>
              <a:path w="3577590" h="1818640">
                <a:moveTo>
                  <a:pt x="1472920" y="1295857"/>
                </a:moveTo>
                <a:lnTo>
                  <a:pt x="1202385" y="1295857"/>
                </a:lnTo>
                <a:lnTo>
                  <a:pt x="1202385" y="1818449"/>
                </a:lnTo>
                <a:lnTo>
                  <a:pt x="1472920" y="1818449"/>
                </a:lnTo>
                <a:lnTo>
                  <a:pt x="1472920" y="1295857"/>
                </a:lnTo>
                <a:close/>
              </a:path>
              <a:path w="3577590" h="1818640">
                <a:moveTo>
                  <a:pt x="1773529" y="1355344"/>
                </a:moveTo>
                <a:lnTo>
                  <a:pt x="1502994" y="1355344"/>
                </a:lnTo>
                <a:lnTo>
                  <a:pt x="1502994" y="1818449"/>
                </a:lnTo>
                <a:lnTo>
                  <a:pt x="1773529" y="1818449"/>
                </a:lnTo>
                <a:lnTo>
                  <a:pt x="1773529" y="1355344"/>
                </a:lnTo>
                <a:close/>
              </a:path>
              <a:path w="3577590" h="1818640">
                <a:moveTo>
                  <a:pt x="2074125" y="1461554"/>
                </a:moveTo>
                <a:lnTo>
                  <a:pt x="1803590" y="1461554"/>
                </a:lnTo>
                <a:lnTo>
                  <a:pt x="1803590" y="1818449"/>
                </a:lnTo>
                <a:lnTo>
                  <a:pt x="2074125" y="1818449"/>
                </a:lnTo>
                <a:lnTo>
                  <a:pt x="2074125" y="1461554"/>
                </a:lnTo>
                <a:close/>
              </a:path>
              <a:path w="3577590" h="1818640">
                <a:moveTo>
                  <a:pt x="2374722" y="1550784"/>
                </a:moveTo>
                <a:lnTo>
                  <a:pt x="2104186" y="1550784"/>
                </a:lnTo>
                <a:lnTo>
                  <a:pt x="2104186" y="1818449"/>
                </a:lnTo>
                <a:lnTo>
                  <a:pt x="2374722" y="1818449"/>
                </a:lnTo>
                <a:lnTo>
                  <a:pt x="2374722" y="1550784"/>
                </a:lnTo>
                <a:close/>
              </a:path>
              <a:path w="3577590" h="1818640">
                <a:moveTo>
                  <a:pt x="2675318" y="1656994"/>
                </a:moveTo>
                <a:lnTo>
                  <a:pt x="2404783" y="1656994"/>
                </a:lnTo>
                <a:lnTo>
                  <a:pt x="2404783" y="1818449"/>
                </a:lnTo>
                <a:lnTo>
                  <a:pt x="2675318" y="1818449"/>
                </a:lnTo>
                <a:lnTo>
                  <a:pt x="2675318" y="1656994"/>
                </a:lnTo>
                <a:close/>
              </a:path>
              <a:path w="3577590" h="1818640">
                <a:moveTo>
                  <a:pt x="2975914" y="1684616"/>
                </a:moveTo>
                <a:lnTo>
                  <a:pt x="2705379" y="1684616"/>
                </a:lnTo>
                <a:lnTo>
                  <a:pt x="2705379" y="1818449"/>
                </a:lnTo>
                <a:lnTo>
                  <a:pt x="2975914" y="1818449"/>
                </a:lnTo>
                <a:lnTo>
                  <a:pt x="2975914" y="1684616"/>
                </a:lnTo>
                <a:close/>
              </a:path>
              <a:path w="3577590" h="1818640">
                <a:moveTo>
                  <a:pt x="3276511" y="1712226"/>
                </a:moveTo>
                <a:lnTo>
                  <a:pt x="3005975" y="1712226"/>
                </a:lnTo>
                <a:lnTo>
                  <a:pt x="3005975" y="1818449"/>
                </a:lnTo>
                <a:lnTo>
                  <a:pt x="3276511" y="1818449"/>
                </a:lnTo>
                <a:lnTo>
                  <a:pt x="3276511" y="1712226"/>
                </a:lnTo>
                <a:close/>
              </a:path>
              <a:path w="3577590" h="1818640">
                <a:moveTo>
                  <a:pt x="3577107" y="1729232"/>
                </a:moveTo>
                <a:lnTo>
                  <a:pt x="3306572" y="1729232"/>
                </a:lnTo>
                <a:lnTo>
                  <a:pt x="3306572" y="1818449"/>
                </a:lnTo>
                <a:lnTo>
                  <a:pt x="3577107" y="1818449"/>
                </a:lnTo>
                <a:lnTo>
                  <a:pt x="3577107" y="1729232"/>
                </a:lnTo>
                <a:close/>
              </a:path>
            </a:pathLst>
          </a:custGeom>
          <a:solidFill>
            <a:srgbClr val="88C787"/>
          </a:solidFill>
        </p:spPr>
        <p:txBody>
          <a:bodyPr wrap="square" lIns="0" tIns="0" rIns="0" bIns="0" rtlCol="0"/>
          <a:lstStyle/>
          <a:p>
            <a:endParaRPr/>
          </a:p>
        </p:txBody>
      </p:sp>
      <p:sp>
        <p:nvSpPr>
          <p:cNvPr id="22" name="object 57"/>
          <p:cNvSpPr txBox="1"/>
          <p:nvPr/>
        </p:nvSpPr>
        <p:spPr>
          <a:xfrm rot="18960000">
            <a:off x="5099776" y="5465666"/>
            <a:ext cx="206944" cy="76200"/>
          </a:xfrm>
          <a:prstGeom prst="rect">
            <a:avLst/>
          </a:prstGeom>
        </p:spPr>
        <p:txBody>
          <a:bodyPr vert="horz" wrap="square" lIns="0" tIns="0" rIns="0" bIns="0" rtlCol="0">
            <a:spAutoFit/>
          </a:bodyPr>
          <a:lstStyle/>
          <a:p>
            <a:pPr>
              <a:lnSpc>
                <a:spcPts val="600"/>
              </a:lnSpc>
            </a:pPr>
            <a:r>
              <a:rPr sz="600" spc="60" dirty="0">
                <a:solidFill>
                  <a:srgbClr val="233C7B"/>
                </a:solidFill>
                <a:latin typeface="Tahoma"/>
                <a:cs typeface="Tahoma"/>
              </a:rPr>
              <a:t>OHM</a:t>
            </a:r>
            <a:endParaRPr sz="600">
              <a:latin typeface="Tahoma"/>
              <a:cs typeface="Tahoma"/>
            </a:endParaRPr>
          </a:p>
        </p:txBody>
      </p:sp>
      <p:sp>
        <p:nvSpPr>
          <p:cNvPr id="23" name="object 58"/>
          <p:cNvSpPr txBox="1"/>
          <p:nvPr/>
        </p:nvSpPr>
        <p:spPr>
          <a:xfrm rot="18900000">
            <a:off x="5233380" y="5273297"/>
            <a:ext cx="324046" cy="76200"/>
          </a:xfrm>
          <a:prstGeom prst="rect">
            <a:avLst/>
          </a:prstGeom>
        </p:spPr>
        <p:txBody>
          <a:bodyPr vert="horz" wrap="square" lIns="0" tIns="0" rIns="0" bIns="0" rtlCol="0">
            <a:spAutoFit/>
          </a:bodyPr>
          <a:lstStyle/>
          <a:p>
            <a:pPr>
              <a:lnSpc>
                <a:spcPts val="600"/>
              </a:lnSpc>
            </a:pPr>
            <a:r>
              <a:rPr sz="600" spc="20" dirty="0">
                <a:solidFill>
                  <a:srgbClr val="233C7B"/>
                </a:solidFill>
                <a:latin typeface="Tahoma"/>
                <a:cs typeface="Tahoma"/>
              </a:rPr>
              <a:t>ÉNE</a:t>
            </a:r>
            <a:r>
              <a:rPr sz="600" spc="15" dirty="0">
                <a:solidFill>
                  <a:srgbClr val="233C7B"/>
                </a:solidFill>
                <a:latin typeface="Tahoma"/>
                <a:cs typeface="Tahoma"/>
              </a:rPr>
              <a:t>R</a:t>
            </a:r>
            <a:r>
              <a:rPr sz="600" spc="-10" dirty="0">
                <a:solidFill>
                  <a:srgbClr val="233C7B"/>
                </a:solidFill>
                <a:latin typeface="Tahoma"/>
                <a:cs typeface="Tahoma"/>
              </a:rPr>
              <a:t>GIE</a:t>
            </a:r>
            <a:endParaRPr sz="600">
              <a:latin typeface="Tahoma"/>
              <a:cs typeface="Tahoma"/>
            </a:endParaRPr>
          </a:p>
        </p:txBody>
      </p:sp>
      <p:sp>
        <p:nvSpPr>
          <p:cNvPr id="24" name="object 59"/>
          <p:cNvSpPr txBox="1"/>
          <p:nvPr/>
        </p:nvSpPr>
        <p:spPr>
          <a:xfrm rot="18900000">
            <a:off x="6325876" y="5321564"/>
            <a:ext cx="462880" cy="76200"/>
          </a:xfrm>
          <a:prstGeom prst="rect">
            <a:avLst/>
          </a:prstGeom>
        </p:spPr>
        <p:txBody>
          <a:bodyPr vert="horz" wrap="square" lIns="0" tIns="0" rIns="0" bIns="0" rtlCol="0">
            <a:spAutoFit/>
          </a:bodyPr>
          <a:lstStyle/>
          <a:p>
            <a:pPr>
              <a:lnSpc>
                <a:spcPts val="600"/>
              </a:lnSpc>
            </a:pPr>
            <a:r>
              <a:rPr sz="600" spc="15" dirty="0">
                <a:solidFill>
                  <a:srgbClr val="233C7B"/>
                </a:solidFill>
                <a:latin typeface="Tahoma"/>
                <a:cs typeface="Tahoma"/>
              </a:rPr>
              <a:t>V</a:t>
            </a:r>
            <a:r>
              <a:rPr sz="600" dirty="0">
                <a:solidFill>
                  <a:srgbClr val="233C7B"/>
                </a:solidFill>
                <a:latin typeface="Tahoma"/>
                <a:cs typeface="Tahoma"/>
              </a:rPr>
              <a:t>A</a:t>
            </a:r>
            <a:r>
              <a:rPr sz="600" spc="20" dirty="0">
                <a:solidFill>
                  <a:srgbClr val="233C7B"/>
                </a:solidFill>
                <a:latin typeface="Tahoma"/>
                <a:cs typeface="Tahoma"/>
              </a:rPr>
              <a:t>TTEN</a:t>
            </a:r>
            <a:r>
              <a:rPr sz="600" spc="-20" dirty="0">
                <a:solidFill>
                  <a:srgbClr val="233C7B"/>
                </a:solidFill>
                <a:latin typeface="Tahoma"/>
                <a:cs typeface="Tahoma"/>
              </a:rPr>
              <a:t>F</a:t>
            </a:r>
            <a:r>
              <a:rPr sz="600" spc="15" dirty="0">
                <a:solidFill>
                  <a:srgbClr val="233C7B"/>
                </a:solidFill>
                <a:latin typeface="Tahoma"/>
                <a:cs typeface="Tahoma"/>
              </a:rPr>
              <a:t>ALL</a:t>
            </a:r>
            <a:endParaRPr sz="600">
              <a:latin typeface="Tahoma"/>
              <a:cs typeface="Tahoma"/>
            </a:endParaRPr>
          </a:p>
        </p:txBody>
      </p:sp>
      <p:sp>
        <p:nvSpPr>
          <p:cNvPr id="25" name="object 60"/>
          <p:cNvSpPr txBox="1"/>
          <p:nvPr/>
        </p:nvSpPr>
        <p:spPr>
          <a:xfrm rot="18960000">
            <a:off x="6957079" y="5490573"/>
            <a:ext cx="89523" cy="76200"/>
          </a:xfrm>
          <a:prstGeom prst="rect">
            <a:avLst/>
          </a:prstGeom>
        </p:spPr>
        <p:txBody>
          <a:bodyPr vert="horz" wrap="square" lIns="0" tIns="0" rIns="0" bIns="0" rtlCol="0">
            <a:spAutoFit/>
          </a:bodyPr>
          <a:lstStyle/>
          <a:p>
            <a:pPr>
              <a:lnSpc>
                <a:spcPts val="600"/>
              </a:lnSpc>
            </a:pPr>
            <a:r>
              <a:rPr sz="600" spc="5" dirty="0">
                <a:solidFill>
                  <a:srgbClr val="233C7B"/>
                </a:solidFill>
                <a:latin typeface="Tahoma"/>
                <a:cs typeface="Tahoma"/>
              </a:rPr>
              <a:t>T</a:t>
            </a:r>
            <a:endParaRPr sz="600">
              <a:latin typeface="Tahoma"/>
              <a:cs typeface="Tahoma"/>
            </a:endParaRPr>
          </a:p>
        </p:txBody>
      </p:sp>
      <p:sp>
        <p:nvSpPr>
          <p:cNvPr id="26" name="object 61"/>
          <p:cNvSpPr txBox="1"/>
          <p:nvPr/>
        </p:nvSpPr>
        <p:spPr>
          <a:xfrm rot="18900000">
            <a:off x="6825141" y="5370297"/>
            <a:ext cx="594186" cy="76200"/>
          </a:xfrm>
          <a:prstGeom prst="rect">
            <a:avLst/>
          </a:prstGeom>
        </p:spPr>
        <p:txBody>
          <a:bodyPr vert="horz" wrap="square" lIns="0" tIns="0" rIns="0" bIns="0" rtlCol="0">
            <a:spAutoFit/>
          </a:bodyPr>
          <a:lstStyle/>
          <a:p>
            <a:pPr>
              <a:lnSpc>
                <a:spcPts val="600"/>
              </a:lnSpc>
            </a:pPr>
            <a:r>
              <a:rPr sz="600" spc="20" dirty="0">
                <a:solidFill>
                  <a:srgbClr val="233C7B"/>
                </a:solidFill>
                <a:latin typeface="Tahoma"/>
                <a:cs typeface="Tahoma"/>
              </a:rPr>
              <a:t>TO</a:t>
            </a:r>
            <a:r>
              <a:rPr sz="600" spc="85" dirty="0">
                <a:solidFill>
                  <a:srgbClr val="233C7B"/>
                </a:solidFill>
                <a:latin typeface="Tahoma"/>
                <a:cs typeface="Tahoma"/>
              </a:rPr>
              <a:t> </a:t>
            </a:r>
            <a:r>
              <a:rPr sz="600" spc="5" dirty="0">
                <a:solidFill>
                  <a:srgbClr val="233C7B"/>
                </a:solidFill>
                <a:latin typeface="Tahoma"/>
                <a:cs typeface="Tahoma"/>
              </a:rPr>
              <a:t>ALENERGIES</a:t>
            </a:r>
            <a:endParaRPr sz="600">
              <a:latin typeface="Tahoma"/>
              <a:cs typeface="Tahoma"/>
            </a:endParaRPr>
          </a:p>
        </p:txBody>
      </p:sp>
      <p:sp>
        <p:nvSpPr>
          <p:cNvPr id="27" name="object 62"/>
          <p:cNvSpPr txBox="1"/>
          <p:nvPr/>
        </p:nvSpPr>
        <p:spPr>
          <a:xfrm rot="18900000">
            <a:off x="7458312" y="5240942"/>
            <a:ext cx="236151" cy="76200"/>
          </a:xfrm>
          <a:prstGeom prst="rect">
            <a:avLst/>
          </a:prstGeom>
        </p:spPr>
        <p:txBody>
          <a:bodyPr vert="horz" wrap="square" lIns="0" tIns="0" rIns="0" bIns="0" rtlCol="0">
            <a:spAutoFit/>
          </a:bodyPr>
          <a:lstStyle/>
          <a:p>
            <a:pPr>
              <a:lnSpc>
                <a:spcPts val="600"/>
              </a:lnSpc>
            </a:pPr>
            <a:r>
              <a:rPr sz="600" spc="10" dirty="0">
                <a:solidFill>
                  <a:srgbClr val="233C7B"/>
                </a:solidFill>
                <a:latin typeface="Tahoma"/>
                <a:cs typeface="Tahoma"/>
              </a:rPr>
              <a:t>ENGIE</a:t>
            </a:r>
            <a:endParaRPr sz="600">
              <a:latin typeface="Tahoma"/>
              <a:cs typeface="Tahoma"/>
            </a:endParaRPr>
          </a:p>
        </p:txBody>
      </p:sp>
      <p:sp>
        <p:nvSpPr>
          <p:cNvPr id="28" name="object 63"/>
          <p:cNvSpPr txBox="1"/>
          <p:nvPr/>
        </p:nvSpPr>
        <p:spPr>
          <a:xfrm rot="18900000">
            <a:off x="8097206" y="5211954"/>
            <a:ext cx="164170" cy="76200"/>
          </a:xfrm>
          <a:prstGeom prst="rect">
            <a:avLst/>
          </a:prstGeom>
        </p:spPr>
        <p:txBody>
          <a:bodyPr vert="horz" wrap="square" lIns="0" tIns="0" rIns="0" bIns="0" rtlCol="0">
            <a:spAutoFit/>
          </a:bodyPr>
          <a:lstStyle/>
          <a:p>
            <a:pPr>
              <a:lnSpc>
                <a:spcPts val="600"/>
              </a:lnSpc>
            </a:pPr>
            <a:r>
              <a:rPr sz="600" spc="25" dirty="0">
                <a:solidFill>
                  <a:srgbClr val="233C7B"/>
                </a:solidFill>
                <a:latin typeface="Tahoma"/>
                <a:cs typeface="Tahoma"/>
              </a:rPr>
              <a:t>EDF</a:t>
            </a:r>
            <a:endParaRPr sz="600">
              <a:latin typeface="Tahoma"/>
              <a:cs typeface="Tahoma"/>
            </a:endParaRPr>
          </a:p>
        </p:txBody>
      </p:sp>
      <p:sp>
        <p:nvSpPr>
          <p:cNvPr id="29" name="object 64"/>
          <p:cNvSpPr txBox="1"/>
          <p:nvPr/>
        </p:nvSpPr>
        <p:spPr>
          <a:xfrm rot="18900000">
            <a:off x="7776585" y="5216978"/>
            <a:ext cx="173804" cy="76200"/>
          </a:xfrm>
          <a:prstGeom prst="rect">
            <a:avLst/>
          </a:prstGeom>
        </p:spPr>
        <p:txBody>
          <a:bodyPr vert="horz" wrap="square" lIns="0" tIns="0" rIns="0" bIns="0" rtlCol="0">
            <a:spAutoFit/>
          </a:bodyPr>
          <a:lstStyle/>
          <a:p>
            <a:pPr>
              <a:lnSpc>
                <a:spcPts val="600"/>
              </a:lnSpc>
            </a:pPr>
            <a:r>
              <a:rPr sz="600" dirty="0">
                <a:solidFill>
                  <a:srgbClr val="233C7B"/>
                </a:solidFill>
                <a:latin typeface="Tahoma"/>
                <a:cs typeface="Tahoma"/>
              </a:rPr>
              <a:t>ILEK</a:t>
            </a:r>
            <a:endParaRPr sz="600">
              <a:latin typeface="Tahoma"/>
              <a:cs typeface="Tahoma"/>
            </a:endParaRPr>
          </a:p>
        </p:txBody>
      </p:sp>
      <p:sp>
        <p:nvSpPr>
          <p:cNvPr id="30" name="object 65"/>
          <p:cNvSpPr txBox="1"/>
          <p:nvPr/>
        </p:nvSpPr>
        <p:spPr>
          <a:xfrm rot="18900000">
            <a:off x="4442220" y="5348626"/>
            <a:ext cx="533786" cy="76200"/>
          </a:xfrm>
          <a:prstGeom prst="rect">
            <a:avLst/>
          </a:prstGeom>
        </p:spPr>
        <p:txBody>
          <a:bodyPr vert="horz" wrap="square" lIns="0" tIns="0" rIns="0" bIns="0" rtlCol="0">
            <a:spAutoFit/>
          </a:bodyPr>
          <a:lstStyle/>
          <a:p>
            <a:pPr>
              <a:lnSpc>
                <a:spcPts val="600"/>
              </a:lnSpc>
            </a:pPr>
            <a:r>
              <a:rPr sz="600" spc="20" dirty="0">
                <a:solidFill>
                  <a:srgbClr val="233C7B"/>
                </a:solidFill>
                <a:latin typeface="Tahoma"/>
                <a:cs typeface="Tahoma"/>
              </a:rPr>
              <a:t>MIN</a:t>
            </a:r>
            <a:r>
              <a:rPr sz="600" spc="25" dirty="0">
                <a:solidFill>
                  <a:srgbClr val="233C7B"/>
                </a:solidFill>
                <a:latin typeface="Tahoma"/>
                <a:cs typeface="Tahoma"/>
              </a:rPr>
              <a:t>T</a:t>
            </a:r>
            <a:r>
              <a:rPr sz="600" spc="-55" dirty="0">
                <a:solidFill>
                  <a:srgbClr val="233C7B"/>
                </a:solidFill>
                <a:latin typeface="Tahoma"/>
                <a:cs typeface="Tahoma"/>
              </a:rPr>
              <a:t> </a:t>
            </a:r>
            <a:r>
              <a:rPr sz="600" spc="20" dirty="0">
                <a:solidFill>
                  <a:srgbClr val="233C7B"/>
                </a:solidFill>
                <a:latin typeface="Tahoma"/>
                <a:cs typeface="Tahoma"/>
              </a:rPr>
              <a:t>ÉNE</a:t>
            </a:r>
            <a:r>
              <a:rPr sz="600" spc="15" dirty="0">
                <a:solidFill>
                  <a:srgbClr val="233C7B"/>
                </a:solidFill>
                <a:latin typeface="Tahoma"/>
                <a:cs typeface="Tahoma"/>
              </a:rPr>
              <a:t>R</a:t>
            </a:r>
            <a:r>
              <a:rPr sz="600" spc="-10" dirty="0">
                <a:solidFill>
                  <a:srgbClr val="233C7B"/>
                </a:solidFill>
                <a:latin typeface="Tahoma"/>
                <a:cs typeface="Tahoma"/>
              </a:rPr>
              <a:t>GIE</a:t>
            </a:r>
            <a:endParaRPr sz="600">
              <a:latin typeface="Tahoma"/>
              <a:cs typeface="Tahoma"/>
            </a:endParaRPr>
          </a:p>
        </p:txBody>
      </p:sp>
      <p:sp>
        <p:nvSpPr>
          <p:cNvPr id="31" name="object 66"/>
          <p:cNvSpPr txBox="1"/>
          <p:nvPr/>
        </p:nvSpPr>
        <p:spPr>
          <a:xfrm rot="18900000">
            <a:off x="5449689" y="5307054"/>
            <a:ext cx="417851" cy="76200"/>
          </a:xfrm>
          <a:prstGeom prst="rect">
            <a:avLst/>
          </a:prstGeom>
        </p:spPr>
        <p:txBody>
          <a:bodyPr vert="horz" wrap="square" lIns="0" tIns="0" rIns="0" bIns="0" rtlCol="0">
            <a:spAutoFit/>
          </a:bodyPr>
          <a:lstStyle/>
          <a:p>
            <a:pPr>
              <a:lnSpc>
                <a:spcPts val="600"/>
              </a:lnSpc>
            </a:pPr>
            <a:r>
              <a:rPr sz="600" spc="35" dirty="0">
                <a:solidFill>
                  <a:srgbClr val="233C7B"/>
                </a:solidFill>
                <a:latin typeface="Tahoma"/>
                <a:cs typeface="Tahoma"/>
              </a:rPr>
              <a:t>EK</a:t>
            </a:r>
            <a:r>
              <a:rPr sz="600" spc="30" dirty="0">
                <a:solidFill>
                  <a:srgbClr val="233C7B"/>
                </a:solidFill>
                <a:latin typeface="Tahoma"/>
                <a:cs typeface="Tahoma"/>
              </a:rPr>
              <a:t>W</a:t>
            </a:r>
            <a:r>
              <a:rPr sz="600" dirty="0">
                <a:solidFill>
                  <a:srgbClr val="233C7B"/>
                </a:solidFill>
                <a:latin typeface="Tahoma"/>
                <a:cs typeface="Tahoma"/>
              </a:rPr>
              <a:t>A</a:t>
            </a:r>
            <a:r>
              <a:rPr sz="600" spc="15" dirty="0">
                <a:solidFill>
                  <a:srgbClr val="233C7B"/>
                </a:solidFill>
                <a:latin typeface="Tahoma"/>
                <a:cs typeface="Tahoma"/>
              </a:rPr>
              <a:t>TEUR</a:t>
            </a:r>
            <a:endParaRPr sz="600">
              <a:latin typeface="Tahoma"/>
              <a:cs typeface="Tahoma"/>
            </a:endParaRPr>
          </a:p>
        </p:txBody>
      </p:sp>
      <p:sp>
        <p:nvSpPr>
          <p:cNvPr id="32" name="object 67"/>
          <p:cNvSpPr txBox="1"/>
          <p:nvPr/>
        </p:nvSpPr>
        <p:spPr>
          <a:xfrm rot="18900000">
            <a:off x="5751158" y="5308818"/>
            <a:ext cx="427845" cy="76200"/>
          </a:xfrm>
          <a:prstGeom prst="rect">
            <a:avLst/>
          </a:prstGeom>
        </p:spPr>
        <p:txBody>
          <a:bodyPr vert="horz" wrap="square" lIns="0" tIns="0" rIns="0" bIns="0" rtlCol="0">
            <a:spAutoFit/>
          </a:bodyPr>
          <a:lstStyle/>
          <a:p>
            <a:pPr>
              <a:lnSpc>
                <a:spcPts val="600"/>
              </a:lnSpc>
            </a:pPr>
            <a:r>
              <a:rPr sz="600" spc="5" dirty="0">
                <a:solidFill>
                  <a:srgbClr val="233C7B"/>
                </a:solidFill>
                <a:latin typeface="Tahoma"/>
                <a:cs typeface="Tahoma"/>
              </a:rPr>
              <a:t>IBERD</a:t>
            </a:r>
            <a:r>
              <a:rPr sz="600" dirty="0">
                <a:solidFill>
                  <a:srgbClr val="233C7B"/>
                </a:solidFill>
                <a:latin typeface="Tahoma"/>
                <a:cs typeface="Tahoma"/>
              </a:rPr>
              <a:t>R</a:t>
            </a:r>
            <a:r>
              <a:rPr sz="600" spc="30" dirty="0">
                <a:solidFill>
                  <a:srgbClr val="233C7B"/>
                </a:solidFill>
                <a:latin typeface="Tahoma"/>
                <a:cs typeface="Tahoma"/>
              </a:rPr>
              <a:t>OLA</a:t>
            </a:r>
            <a:endParaRPr sz="600">
              <a:latin typeface="Tahoma"/>
              <a:cs typeface="Tahoma"/>
            </a:endParaRPr>
          </a:p>
        </p:txBody>
      </p:sp>
      <p:sp>
        <p:nvSpPr>
          <p:cNvPr id="33" name="object 68"/>
          <p:cNvSpPr txBox="1"/>
          <p:nvPr/>
        </p:nvSpPr>
        <p:spPr>
          <a:xfrm rot="18900000">
            <a:off x="6300222" y="5205663"/>
            <a:ext cx="145933" cy="76200"/>
          </a:xfrm>
          <a:prstGeom prst="rect">
            <a:avLst/>
          </a:prstGeom>
        </p:spPr>
        <p:txBody>
          <a:bodyPr vert="horz" wrap="square" lIns="0" tIns="0" rIns="0" bIns="0" rtlCol="0">
            <a:spAutoFit/>
          </a:bodyPr>
          <a:lstStyle/>
          <a:p>
            <a:pPr>
              <a:lnSpc>
                <a:spcPts val="600"/>
              </a:lnSpc>
            </a:pPr>
            <a:r>
              <a:rPr sz="600" spc="5" dirty="0">
                <a:solidFill>
                  <a:srgbClr val="233C7B"/>
                </a:solidFill>
                <a:latin typeface="Tahoma"/>
                <a:cs typeface="Tahoma"/>
              </a:rPr>
              <a:t>ENI</a:t>
            </a:r>
            <a:endParaRPr sz="600">
              <a:latin typeface="Tahoma"/>
              <a:cs typeface="Tahoma"/>
            </a:endParaRPr>
          </a:p>
        </p:txBody>
      </p:sp>
      <p:sp>
        <p:nvSpPr>
          <p:cNvPr id="34" name="object 69"/>
          <p:cNvSpPr txBox="1"/>
          <p:nvPr/>
        </p:nvSpPr>
        <p:spPr>
          <a:xfrm rot="18900000">
            <a:off x="6795789" y="5256931"/>
            <a:ext cx="279815" cy="76200"/>
          </a:xfrm>
          <a:prstGeom prst="rect">
            <a:avLst/>
          </a:prstGeom>
        </p:spPr>
        <p:txBody>
          <a:bodyPr vert="horz" wrap="square" lIns="0" tIns="0" rIns="0" bIns="0" rtlCol="0">
            <a:spAutoFit/>
          </a:bodyPr>
          <a:lstStyle/>
          <a:p>
            <a:pPr>
              <a:lnSpc>
                <a:spcPts val="600"/>
              </a:lnSpc>
            </a:pPr>
            <a:r>
              <a:rPr sz="600" spc="20" dirty="0">
                <a:solidFill>
                  <a:srgbClr val="233C7B"/>
                </a:solidFill>
                <a:latin typeface="Tahoma"/>
                <a:cs typeface="Tahoma"/>
              </a:rPr>
              <a:t>S</a:t>
            </a:r>
            <a:r>
              <a:rPr sz="600" spc="15" dirty="0">
                <a:solidFill>
                  <a:srgbClr val="233C7B"/>
                </a:solidFill>
                <a:latin typeface="Tahoma"/>
                <a:cs typeface="Tahoma"/>
              </a:rPr>
              <a:t>O</a:t>
            </a:r>
            <a:r>
              <a:rPr sz="600" spc="25" dirty="0">
                <a:solidFill>
                  <a:srgbClr val="233C7B"/>
                </a:solidFill>
                <a:latin typeface="Tahoma"/>
                <a:cs typeface="Tahoma"/>
              </a:rPr>
              <a:t>WEE</a:t>
            </a:r>
            <a:endParaRPr sz="600">
              <a:latin typeface="Tahoma"/>
              <a:cs typeface="Tahoma"/>
            </a:endParaRPr>
          </a:p>
        </p:txBody>
      </p:sp>
      <p:sp>
        <p:nvSpPr>
          <p:cNvPr id="35" name="object 70"/>
          <p:cNvSpPr txBox="1"/>
          <p:nvPr/>
        </p:nvSpPr>
        <p:spPr>
          <a:xfrm>
            <a:off x="4886244" y="2952019"/>
            <a:ext cx="180340" cy="132080"/>
          </a:xfrm>
          <a:prstGeom prst="rect">
            <a:avLst/>
          </a:prstGeom>
        </p:spPr>
        <p:txBody>
          <a:bodyPr vert="horz" wrap="square" lIns="0" tIns="12700" rIns="0" bIns="0" rtlCol="0">
            <a:spAutoFit/>
          </a:bodyPr>
          <a:lstStyle/>
          <a:p>
            <a:pPr marL="12700">
              <a:lnSpc>
                <a:spcPct val="100000"/>
              </a:lnSpc>
              <a:spcBef>
                <a:spcPts val="100"/>
              </a:spcBef>
            </a:pPr>
            <a:r>
              <a:rPr sz="700" b="1" spc="-40" dirty="0">
                <a:solidFill>
                  <a:srgbClr val="E81D25"/>
                </a:solidFill>
                <a:latin typeface="Tahoma"/>
                <a:cs typeface="Tahoma"/>
              </a:rPr>
              <a:t>856</a:t>
            </a:r>
            <a:endParaRPr sz="700">
              <a:latin typeface="Tahoma"/>
              <a:cs typeface="Tahoma"/>
            </a:endParaRPr>
          </a:p>
        </p:txBody>
      </p:sp>
      <p:sp>
        <p:nvSpPr>
          <p:cNvPr id="36" name="object 71"/>
          <p:cNvSpPr txBox="1"/>
          <p:nvPr/>
        </p:nvSpPr>
        <p:spPr>
          <a:xfrm>
            <a:off x="5174280" y="3493242"/>
            <a:ext cx="180340" cy="132080"/>
          </a:xfrm>
          <a:prstGeom prst="rect">
            <a:avLst/>
          </a:prstGeom>
        </p:spPr>
        <p:txBody>
          <a:bodyPr vert="horz" wrap="square" lIns="0" tIns="12700" rIns="0" bIns="0" rtlCol="0">
            <a:spAutoFit/>
          </a:bodyPr>
          <a:lstStyle/>
          <a:p>
            <a:pPr marL="12700">
              <a:lnSpc>
                <a:spcPct val="100000"/>
              </a:lnSpc>
              <a:spcBef>
                <a:spcPts val="100"/>
              </a:spcBef>
            </a:pPr>
            <a:r>
              <a:rPr sz="700" b="1" spc="-40" dirty="0">
                <a:solidFill>
                  <a:srgbClr val="E81D25"/>
                </a:solidFill>
                <a:latin typeface="Tahoma"/>
                <a:cs typeface="Tahoma"/>
              </a:rPr>
              <a:t>598</a:t>
            </a:r>
            <a:endParaRPr sz="700">
              <a:latin typeface="Tahoma"/>
              <a:cs typeface="Tahoma"/>
            </a:endParaRPr>
          </a:p>
        </p:txBody>
      </p:sp>
      <p:sp>
        <p:nvSpPr>
          <p:cNvPr id="37" name="object 72"/>
          <p:cNvSpPr txBox="1"/>
          <p:nvPr/>
        </p:nvSpPr>
        <p:spPr>
          <a:xfrm>
            <a:off x="5499387" y="3633882"/>
            <a:ext cx="180340" cy="132080"/>
          </a:xfrm>
          <a:prstGeom prst="rect">
            <a:avLst/>
          </a:prstGeom>
        </p:spPr>
        <p:txBody>
          <a:bodyPr vert="horz" wrap="square" lIns="0" tIns="12700" rIns="0" bIns="0" rtlCol="0">
            <a:spAutoFit/>
          </a:bodyPr>
          <a:lstStyle/>
          <a:p>
            <a:pPr marL="12700">
              <a:lnSpc>
                <a:spcPct val="100000"/>
              </a:lnSpc>
              <a:spcBef>
                <a:spcPts val="100"/>
              </a:spcBef>
            </a:pPr>
            <a:r>
              <a:rPr sz="700" b="1" spc="-40" dirty="0">
                <a:solidFill>
                  <a:srgbClr val="E81D25"/>
                </a:solidFill>
                <a:latin typeface="Tahoma"/>
                <a:cs typeface="Tahoma"/>
              </a:rPr>
              <a:t>536</a:t>
            </a:r>
            <a:endParaRPr sz="700">
              <a:latin typeface="Tahoma"/>
              <a:cs typeface="Tahoma"/>
            </a:endParaRPr>
          </a:p>
        </p:txBody>
      </p:sp>
      <p:sp>
        <p:nvSpPr>
          <p:cNvPr id="38" name="object 73"/>
          <p:cNvSpPr txBox="1"/>
          <p:nvPr/>
        </p:nvSpPr>
        <p:spPr>
          <a:xfrm>
            <a:off x="5775066" y="4144701"/>
            <a:ext cx="483870" cy="224790"/>
          </a:xfrm>
          <a:prstGeom prst="rect">
            <a:avLst/>
          </a:prstGeom>
        </p:spPr>
        <p:txBody>
          <a:bodyPr vert="horz" wrap="square" lIns="0" tIns="12700" rIns="0" bIns="0" rtlCol="0">
            <a:spAutoFit/>
          </a:bodyPr>
          <a:lstStyle/>
          <a:p>
            <a:pPr marL="12700">
              <a:lnSpc>
                <a:spcPts val="785"/>
              </a:lnSpc>
              <a:spcBef>
                <a:spcPts val="100"/>
              </a:spcBef>
            </a:pPr>
            <a:r>
              <a:rPr sz="700" b="1" spc="-40" dirty="0">
                <a:solidFill>
                  <a:srgbClr val="E81D25"/>
                </a:solidFill>
                <a:latin typeface="Tahoma"/>
                <a:cs typeface="Tahoma"/>
              </a:rPr>
              <a:t>289</a:t>
            </a:r>
            <a:endParaRPr sz="700">
              <a:latin typeface="Tahoma"/>
              <a:cs typeface="Tahoma"/>
            </a:endParaRPr>
          </a:p>
          <a:p>
            <a:pPr marL="315595">
              <a:lnSpc>
                <a:spcPts val="785"/>
              </a:lnSpc>
            </a:pPr>
            <a:r>
              <a:rPr sz="700" b="1" spc="-40" dirty="0">
                <a:solidFill>
                  <a:srgbClr val="E81D25"/>
                </a:solidFill>
                <a:latin typeface="Tahoma"/>
                <a:cs typeface="Tahoma"/>
              </a:rPr>
              <a:t>246</a:t>
            </a:r>
            <a:endParaRPr sz="700">
              <a:latin typeface="Tahoma"/>
              <a:cs typeface="Tahoma"/>
            </a:endParaRPr>
          </a:p>
        </p:txBody>
      </p:sp>
      <p:sp>
        <p:nvSpPr>
          <p:cNvPr id="39" name="object 74"/>
          <p:cNvSpPr txBox="1"/>
          <p:nvPr/>
        </p:nvSpPr>
        <p:spPr>
          <a:xfrm>
            <a:off x="6673223" y="4406956"/>
            <a:ext cx="180340" cy="132080"/>
          </a:xfrm>
          <a:prstGeom prst="rect">
            <a:avLst/>
          </a:prstGeom>
        </p:spPr>
        <p:txBody>
          <a:bodyPr vert="horz" wrap="square" lIns="0" tIns="12700" rIns="0" bIns="0" rtlCol="0">
            <a:spAutoFit/>
          </a:bodyPr>
          <a:lstStyle/>
          <a:p>
            <a:pPr marL="12700">
              <a:lnSpc>
                <a:spcPct val="100000"/>
              </a:lnSpc>
              <a:spcBef>
                <a:spcPts val="100"/>
              </a:spcBef>
            </a:pPr>
            <a:r>
              <a:rPr sz="700" b="1" spc="-40" dirty="0">
                <a:solidFill>
                  <a:srgbClr val="03B05D"/>
                </a:solidFill>
                <a:latin typeface="Tahoma"/>
                <a:cs typeface="Tahoma"/>
              </a:rPr>
              <a:t>168</a:t>
            </a:r>
            <a:endParaRPr sz="700">
              <a:latin typeface="Tahoma"/>
              <a:cs typeface="Tahoma"/>
            </a:endParaRPr>
          </a:p>
        </p:txBody>
      </p:sp>
      <p:sp>
        <p:nvSpPr>
          <p:cNvPr id="40" name="object 75"/>
          <p:cNvSpPr txBox="1"/>
          <p:nvPr/>
        </p:nvSpPr>
        <p:spPr>
          <a:xfrm>
            <a:off x="6956903" y="4492923"/>
            <a:ext cx="180340" cy="132080"/>
          </a:xfrm>
          <a:prstGeom prst="rect">
            <a:avLst/>
          </a:prstGeom>
        </p:spPr>
        <p:txBody>
          <a:bodyPr vert="horz" wrap="square" lIns="0" tIns="12700" rIns="0" bIns="0" rtlCol="0">
            <a:spAutoFit/>
          </a:bodyPr>
          <a:lstStyle/>
          <a:p>
            <a:pPr marL="12700">
              <a:lnSpc>
                <a:spcPct val="100000"/>
              </a:lnSpc>
              <a:spcBef>
                <a:spcPts val="100"/>
              </a:spcBef>
            </a:pPr>
            <a:r>
              <a:rPr sz="700" b="1" spc="-40" dirty="0">
                <a:solidFill>
                  <a:srgbClr val="03B05D"/>
                </a:solidFill>
                <a:latin typeface="Tahoma"/>
                <a:cs typeface="Tahoma"/>
              </a:rPr>
              <a:t>126</a:t>
            </a:r>
            <a:endParaRPr sz="700">
              <a:latin typeface="Tahoma"/>
              <a:cs typeface="Tahoma"/>
            </a:endParaRPr>
          </a:p>
        </p:txBody>
      </p:sp>
      <p:sp>
        <p:nvSpPr>
          <p:cNvPr id="41" name="object 76"/>
          <p:cNvSpPr txBox="1"/>
          <p:nvPr/>
        </p:nvSpPr>
        <p:spPr>
          <a:xfrm>
            <a:off x="7333394" y="4603425"/>
            <a:ext cx="128905" cy="132080"/>
          </a:xfrm>
          <a:prstGeom prst="rect">
            <a:avLst/>
          </a:prstGeom>
        </p:spPr>
        <p:txBody>
          <a:bodyPr vert="horz" wrap="square" lIns="0" tIns="12700" rIns="0" bIns="0" rtlCol="0">
            <a:spAutoFit/>
          </a:bodyPr>
          <a:lstStyle/>
          <a:p>
            <a:pPr marL="12700">
              <a:lnSpc>
                <a:spcPct val="100000"/>
              </a:lnSpc>
              <a:spcBef>
                <a:spcPts val="100"/>
              </a:spcBef>
            </a:pPr>
            <a:r>
              <a:rPr sz="700" b="1" spc="-40" dirty="0">
                <a:solidFill>
                  <a:srgbClr val="03B05D"/>
                </a:solidFill>
                <a:latin typeface="Tahoma"/>
                <a:cs typeface="Tahoma"/>
              </a:rPr>
              <a:t>76</a:t>
            </a:r>
            <a:endParaRPr sz="700">
              <a:latin typeface="Tahoma"/>
              <a:cs typeface="Tahoma"/>
            </a:endParaRPr>
          </a:p>
        </p:txBody>
      </p:sp>
      <p:sp>
        <p:nvSpPr>
          <p:cNvPr id="42" name="object 77"/>
          <p:cNvSpPr txBox="1"/>
          <p:nvPr/>
        </p:nvSpPr>
        <p:spPr>
          <a:xfrm>
            <a:off x="7632810" y="4630273"/>
            <a:ext cx="128905" cy="132080"/>
          </a:xfrm>
          <a:prstGeom prst="rect">
            <a:avLst/>
          </a:prstGeom>
        </p:spPr>
        <p:txBody>
          <a:bodyPr vert="horz" wrap="square" lIns="0" tIns="12700" rIns="0" bIns="0" rtlCol="0">
            <a:spAutoFit/>
          </a:bodyPr>
          <a:lstStyle/>
          <a:p>
            <a:pPr marL="12700">
              <a:lnSpc>
                <a:spcPct val="100000"/>
              </a:lnSpc>
              <a:spcBef>
                <a:spcPts val="100"/>
              </a:spcBef>
            </a:pPr>
            <a:r>
              <a:rPr sz="700" b="1" spc="-40" dirty="0">
                <a:solidFill>
                  <a:srgbClr val="03B05D"/>
                </a:solidFill>
                <a:latin typeface="Tahoma"/>
                <a:cs typeface="Tahoma"/>
              </a:rPr>
              <a:t>63</a:t>
            </a:r>
            <a:endParaRPr sz="700">
              <a:latin typeface="Tahoma"/>
              <a:cs typeface="Tahoma"/>
            </a:endParaRPr>
          </a:p>
        </p:txBody>
      </p:sp>
      <p:grpSp>
        <p:nvGrpSpPr>
          <p:cNvPr id="43" name="object 78"/>
          <p:cNvGrpSpPr/>
          <p:nvPr/>
        </p:nvGrpSpPr>
        <p:grpSpPr>
          <a:xfrm>
            <a:off x="4923483" y="3104788"/>
            <a:ext cx="2839085" cy="1851660"/>
            <a:chOff x="907304" y="4904950"/>
            <a:chExt cx="2839085" cy="1851660"/>
          </a:xfrm>
        </p:grpSpPr>
        <p:sp>
          <p:nvSpPr>
            <p:cNvPr id="44" name="object 79"/>
            <p:cNvSpPr/>
            <p:nvPr/>
          </p:nvSpPr>
          <p:spPr>
            <a:xfrm>
              <a:off x="913654" y="4911300"/>
              <a:ext cx="96520" cy="167005"/>
            </a:xfrm>
            <a:custGeom>
              <a:avLst/>
              <a:gdLst/>
              <a:ahLst/>
              <a:cxnLst/>
              <a:rect l="l" t="t" r="r" b="b"/>
              <a:pathLst>
                <a:path w="96519" h="167004">
                  <a:moveTo>
                    <a:pt x="96342" y="0"/>
                  </a:moveTo>
                  <a:lnTo>
                    <a:pt x="0" y="166890"/>
                  </a:lnTo>
                </a:path>
              </a:pathLst>
            </a:custGeom>
            <a:ln w="12700">
              <a:solidFill>
                <a:srgbClr val="E81D25"/>
              </a:solidFill>
            </a:ln>
          </p:spPr>
          <p:txBody>
            <a:bodyPr wrap="square" lIns="0" tIns="0" rIns="0" bIns="0" rtlCol="0"/>
            <a:lstStyle/>
            <a:p>
              <a:endParaRPr/>
            </a:p>
          </p:txBody>
        </p:sp>
        <p:sp>
          <p:nvSpPr>
            <p:cNvPr id="45" name="object 80"/>
            <p:cNvSpPr/>
            <p:nvPr/>
          </p:nvSpPr>
          <p:spPr>
            <a:xfrm>
              <a:off x="943594" y="4911304"/>
              <a:ext cx="81915" cy="67945"/>
            </a:xfrm>
            <a:custGeom>
              <a:avLst/>
              <a:gdLst/>
              <a:ahLst/>
              <a:cxnLst/>
              <a:rect l="l" t="t" r="r" b="b"/>
              <a:pathLst>
                <a:path w="81915" h="67945">
                  <a:moveTo>
                    <a:pt x="0" y="20485"/>
                  </a:moveTo>
                  <a:lnTo>
                    <a:pt x="66408" y="0"/>
                  </a:lnTo>
                  <a:lnTo>
                    <a:pt x="81902" y="67767"/>
                  </a:lnTo>
                </a:path>
              </a:pathLst>
            </a:custGeom>
            <a:ln w="12700">
              <a:solidFill>
                <a:srgbClr val="E81D25"/>
              </a:solidFill>
            </a:ln>
          </p:spPr>
          <p:txBody>
            <a:bodyPr wrap="square" lIns="0" tIns="0" rIns="0" bIns="0" rtlCol="0"/>
            <a:lstStyle/>
            <a:p>
              <a:endParaRPr/>
            </a:p>
          </p:txBody>
        </p:sp>
        <p:sp>
          <p:nvSpPr>
            <p:cNvPr id="46" name="object 81"/>
            <p:cNvSpPr/>
            <p:nvPr/>
          </p:nvSpPr>
          <p:spPr>
            <a:xfrm>
              <a:off x="1224879" y="5454126"/>
              <a:ext cx="96520" cy="167005"/>
            </a:xfrm>
            <a:custGeom>
              <a:avLst/>
              <a:gdLst/>
              <a:ahLst/>
              <a:cxnLst/>
              <a:rect l="l" t="t" r="r" b="b"/>
              <a:pathLst>
                <a:path w="96519" h="167004">
                  <a:moveTo>
                    <a:pt x="96342" y="0"/>
                  </a:moveTo>
                  <a:lnTo>
                    <a:pt x="0" y="166890"/>
                  </a:lnTo>
                </a:path>
              </a:pathLst>
            </a:custGeom>
            <a:ln w="12700">
              <a:solidFill>
                <a:srgbClr val="E81D25"/>
              </a:solidFill>
            </a:ln>
          </p:spPr>
          <p:txBody>
            <a:bodyPr wrap="square" lIns="0" tIns="0" rIns="0" bIns="0" rtlCol="0"/>
            <a:lstStyle/>
            <a:p>
              <a:endParaRPr/>
            </a:p>
          </p:txBody>
        </p:sp>
        <p:sp>
          <p:nvSpPr>
            <p:cNvPr id="47" name="object 82"/>
            <p:cNvSpPr/>
            <p:nvPr/>
          </p:nvSpPr>
          <p:spPr>
            <a:xfrm>
              <a:off x="1254819" y="5454130"/>
              <a:ext cx="81915" cy="67945"/>
            </a:xfrm>
            <a:custGeom>
              <a:avLst/>
              <a:gdLst/>
              <a:ahLst/>
              <a:cxnLst/>
              <a:rect l="l" t="t" r="r" b="b"/>
              <a:pathLst>
                <a:path w="81915" h="67945">
                  <a:moveTo>
                    <a:pt x="0" y="20485"/>
                  </a:moveTo>
                  <a:lnTo>
                    <a:pt x="66408" y="0"/>
                  </a:lnTo>
                  <a:lnTo>
                    <a:pt x="81902" y="67767"/>
                  </a:lnTo>
                </a:path>
              </a:pathLst>
            </a:custGeom>
            <a:ln w="12700">
              <a:solidFill>
                <a:srgbClr val="E81D25"/>
              </a:solidFill>
            </a:ln>
          </p:spPr>
          <p:txBody>
            <a:bodyPr wrap="square" lIns="0" tIns="0" rIns="0" bIns="0" rtlCol="0"/>
            <a:lstStyle/>
            <a:p>
              <a:endParaRPr/>
            </a:p>
          </p:txBody>
        </p:sp>
        <p:sp>
          <p:nvSpPr>
            <p:cNvPr id="48" name="object 83"/>
            <p:cNvSpPr/>
            <p:nvPr/>
          </p:nvSpPr>
          <p:spPr>
            <a:xfrm>
              <a:off x="1528911" y="5590651"/>
              <a:ext cx="96520" cy="167005"/>
            </a:xfrm>
            <a:custGeom>
              <a:avLst/>
              <a:gdLst/>
              <a:ahLst/>
              <a:cxnLst/>
              <a:rect l="l" t="t" r="r" b="b"/>
              <a:pathLst>
                <a:path w="96519" h="167004">
                  <a:moveTo>
                    <a:pt x="96342" y="0"/>
                  </a:moveTo>
                  <a:lnTo>
                    <a:pt x="0" y="166890"/>
                  </a:lnTo>
                </a:path>
              </a:pathLst>
            </a:custGeom>
            <a:ln w="12700">
              <a:solidFill>
                <a:srgbClr val="E81D25"/>
              </a:solidFill>
            </a:ln>
          </p:spPr>
          <p:txBody>
            <a:bodyPr wrap="square" lIns="0" tIns="0" rIns="0" bIns="0" rtlCol="0"/>
            <a:lstStyle/>
            <a:p>
              <a:endParaRPr/>
            </a:p>
          </p:txBody>
        </p:sp>
        <p:sp>
          <p:nvSpPr>
            <p:cNvPr id="49" name="object 84"/>
            <p:cNvSpPr/>
            <p:nvPr/>
          </p:nvSpPr>
          <p:spPr>
            <a:xfrm>
              <a:off x="1558850" y="5590655"/>
              <a:ext cx="81915" cy="67945"/>
            </a:xfrm>
            <a:custGeom>
              <a:avLst/>
              <a:gdLst/>
              <a:ahLst/>
              <a:cxnLst/>
              <a:rect l="l" t="t" r="r" b="b"/>
              <a:pathLst>
                <a:path w="81914" h="67945">
                  <a:moveTo>
                    <a:pt x="0" y="20485"/>
                  </a:moveTo>
                  <a:lnTo>
                    <a:pt x="66408" y="0"/>
                  </a:lnTo>
                  <a:lnTo>
                    <a:pt x="81902" y="67767"/>
                  </a:lnTo>
                </a:path>
              </a:pathLst>
            </a:custGeom>
            <a:ln w="12700">
              <a:solidFill>
                <a:srgbClr val="E81D25"/>
              </a:solidFill>
            </a:ln>
          </p:spPr>
          <p:txBody>
            <a:bodyPr wrap="square" lIns="0" tIns="0" rIns="0" bIns="0" rtlCol="0"/>
            <a:lstStyle/>
            <a:p>
              <a:endParaRPr/>
            </a:p>
          </p:txBody>
        </p:sp>
        <p:sp>
          <p:nvSpPr>
            <p:cNvPr id="50" name="object 85"/>
            <p:cNvSpPr/>
            <p:nvPr/>
          </p:nvSpPr>
          <p:spPr>
            <a:xfrm>
              <a:off x="1818034" y="6111252"/>
              <a:ext cx="96520" cy="167005"/>
            </a:xfrm>
            <a:custGeom>
              <a:avLst/>
              <a:gdLst/>
              <a:ahLst/>
              <a:cxnLst/>
              <a:rect l="l" t="t" r="r" b="b"/>
              <a:pathLst>
                <a:path w="96519" h="167004">
                  <a:moveTo>
                    <a:pt x="96342" y="0"/>
                  </a:moveTo>
                  <a:lnTo>
                    <a:pt x="0" y="166890"/>
                  </a:lnTo>
                </a:path>
              </a:pathLst>
            </a:custGeom>
            <a:ln w="12700">
              <a:solidFill>
                <a:srgbClr val="E81D25"/>
              </a:solidFill>
            </a:ln>
          </p:spPr>
          <p:txBody>
            <a:bodyPr wrap="square" lIns="0" tIns="0" rIns="0" bIns="0" rtlCol="0"/>
            <a:lstStyle/>
            <a:p>
              <a:endParaRPr/>
            </a:p>
          </p:txBody>
        </p:sp>
        <p:sp>
          <p:nvSpPr>
            <p:cNvPr id="51" name="object 86"/>
            <p:cNvSpPr/>
            <p:nvPr/>
          </p:nvSpPr>
          <p:spPr>
            <a:xfrm>
              <a:off x="1847974" y="6111256"/>
              <a:ext cx="81915" cy="67945"/>
            </a:xfrm>
            <a:custGeom>
              <a:avLst/>
              <a:gdLst/>
              <a:ahLst/>
              <a:cxnLst/>
              <a:rect l="l" t="t" r="r" b="b"/>
              <a:pathLst>
                <a:path w="81914" h="67945">
                  <a:moveTo>
                    <a:pt x="0" y="20485"/>
                  </a:moveTo>
                  <a:lnTo>
                    <a:pt x="66408" y="0"/>
                  </a:lnTo>
                  <a:lnTo>
                    <a:pt x="81902" y="67767"/>
                  </a:lnTo>
                </a:path>
              </a:pathLst>
            </a:custGeom>
            <a:ln w="12700">
              <a:solidFill>
                <a:srgbClr val="E81D25"/>
              </a:solidFill>
            </a:ln>
          </p:spPr>
          <p:txBody>
            <a:bodyPr wrap="square" lIns="0" tIns="0" rIns="0" bIns="0" rtlCol="0"/>
            <a:lstStyle/>
            <a:p>
              <a:endParaRPr/>
            </a:p>
          </p:txBody>
        </p:sp>
        <p:sp>
          <p:nvSpPr>
            <p:cNvPr id="52" name="object 87"/>
            <p:cNvSpPr/>
            <p:nvPr/>
          </p:nvSpPr>
          <p:spPr>
            <a:xfrm>
              <a:off x="2112862" y="6200053"/>
              <a:ext cx="96520" cy="167005"/>
            </a:xfrm>
            <a:custGeom>
              <a:avLst/>
              <a:gdLst/>
              <a:ahLst/>
              <a:cxnLst/>
              <a:rect l="l" t="t" r="r" b="b"/>
              <a:pathLst>
                <a:path w="96519" h="167004">
                  <a:moveTo>
                    <a:pt x="96342" y="0"/>
                  </a:moveTo>
                  <a:lnTo>
                    <a:pt x="0" y="166890"/>
                  </a:lnTo>
                </a:path>
              </a:pathLst>
            </a:custGeom>
            <a:ln w="12700">
              <a:solidFill>
                <a:srgbClr val="E81D25"/>
              </a:solidFill>
            </a:ln>
          </p:spPr>
          <p:txBody>
            <a:bodyPr wrap="square" lIns="0" tIns="0" rIns="0" bIns="0" rtlCol="0"/>
            <a:lstStyle/>
            <a:p>
              <a:endParaRPr/>
            </a:p>
          </p:txBody>
        </p:sp>
        <p:sp>
          <p:nvSpPr>
            <p:cNvPr id="53" name="object 88"/>
            <p:cNvSpPr/>
            <p:nvPr/>
          </p:nvSpPr>
          <p:spPr>
            <a:xfrm>
              <a:off x="2142802" y="6200056"/>
              <a:ext cx="81915" cy="67945"/>
            </a:xfrm>
            <a:custGeom>
              <a:avLst/>
              <a:gdLst/>
              <a:ahLst/>
              <a:cxnLst/>
              <a:rect l="l" t="t" r="r" b="b"/>
              <a:pathLst>
                <a:path w="81914" h="67945">
                  <a:moveTo>
                    <a:pt x="0" y="20485"/>
                  </a:moveTo>
                  <a:lnTo>
                    <a:pt x="66408" y="0"/>
                  </a:lnTo>
                  <a:lnTo>
                    <a:pt x="81902" y="67767"/>
                  </a:lnTo>
                </a:path>
              </a:pathLst>
            </a:custGeom>
            <a:ln w="12700">
              <a:solidFill>
                <a:srgbClr val="E81D25"/>
              </a:solidFill>
            </a:ln>
          </p:spPr>
          <p:txBody>
            <a:bodyPr wrap="square" lIns="0" tIns="0" rIns="0" bIns="0" rtlCol="0"/>
            <a:lstStyle/>
            <a:p>
              <a:endParaRPr/>
            </a:p>
          </p:txBody>
        </p:sp>
        <p:sp>
          <p:nvSpPr>
            <p:cNvPr id="54" name="object 89"/>
            <p:cNvSpPr/>
            <p:nvPr/>
          </p:nvSpPr>
          <p:spPr>
            <a:xfrm>
              <a:off x="2711796" y="6357066"/>
              <a:ext cx="96520" cy="167005"/>
            </a:xfrm>
            <a:custGeom>
              <a:avLst/>
              <a:gdLst/>
              <a:ahLst/>
              <a:cxnLst/>
              <a:rect l="l" t="t" r="r" b="b"/>
              <a:pathLst>
                <a:path w="96519" h="167004">
                  <a:moveTo>
                    <a:pt x="0" y="0"/>
                  </a:moveTo>
                  <a:lnTo>
                    <a:pt x="96342" y="166890"/>
                  </a:lnTo>
                </a:path>
              </a:pathLst>
            </a:custGeom>
            <a:ln w="12700">
              <a:solidFill>
                <a:srgbClr val="03B05D"/>
              </a:solidFill>
            </a:ln>
          </p:spPr>
          <p:txBody>
            <a:bodyPr wrap="square" lIns="0" tIns="0" rIns="0" bIns="0" rtlCol="0"/>
            <a:lstStyle/>
            <a:p>
              <a:endParaRPr/>
            </a:p>
          </p:txBody>
        </p:sp>
        <p:sp>
          <p:nvSpPr>
            <p:cNvPr id="55" name="object 90"/>
            <p:cNvSpPr/>
            <p:nvPr/>
          </p:nvSpPr>
          <p:spPr>
            <a:xfrm>
              <a:off x="2741761" y="6456281"/>
              <a:ext cx="81915" cy="67945"/>
            </a:xfrm>
            <a:custGeom>
              <a:avLst/>
              <a:gdLst/>
              <a:ahLst/>
              <a:cxnLst/>
              <a:rect l="l" t="t" r="r" b="b"/>
              <a:pathLst>
                <a:path w="81914" h="67945">
                  <a:moveTo>
                    <a:pt x="0" y="47282"/>
                  </a:moveTo>
                  <a:lnTo>
                    <a:pt x="66382" y="67665"/>
                  </a:lnTo>
                  <a:lnTo>
                    <a:pt x="81902" y="0"/>
                  </a:lnTo>
                </a:path>
              </a:pathLst>
            </a:custGeom>
            <a:ln w="12700">
              <a:solidFill>
                <a:srgbClr val="03B05D"/>
              </a:solidFill>
            </a:ln>
          </p:spPr>
          <p:txBody>
            <a:bodyPr wrap="square" lIns="0" tIns="0" rIns="0" bIns="0" rtlCol="0"/>
            <a:lstStyle/>
            <a:p>
              <a:endParaRPr/>
            </a:p>
          </p:txBody>
        </p:sp>
        <p:sp>
          <p:nvSpPr>
            <p:cNvPr id="56" name="object 91"/>
            <p:cNvSpPr/>
            <p:nvPr/>
          </p:nvSpPr>
          <p:spPr>
            <a:xfrm>
              <a:off x="3010891" y="6440807"/>
              <a:ext cx="96520" cy="167005"/>
            </a:xfrm>
            <a:custGeom>
              <a:avLst/>
              <a:gdLst/>
              <a:ahLst/>
              <a:cxnLst/>
              <a:rect l="l" t="t" r="r" b="b"/>
              <a:pathLst>
                <a:path w="96519" h="167004">
                  <a:moveTo>
                    <a:pt x="0" y="0"/>
                  </a:moveTo>
                  <a:lnTo>
                    <a:pt x="96342" y="166890"/>
                  </a:lnTo>
                </a:path>
              </a:pathLst>
            </a:custGeom>
            <a:ln w="12700">
              <a:solidFill>
                <a:srgbClr val="03B05D"/>
              </a:solidFill>
            </a:ln>
          </p:spPr>
          <p:txBody>
            <a:bodyPr wrap="square" lIns="0" tIns="0" rIns="0" bIns="0" rtlCol="0"/>
            <a:lstStyle/>
            <a:p>
              <a:endParaRPr/>
            </a:p>
          </p:txBody>
        </p:sp>
        <p:sp>
          <p:nvSpPr>
            <p:cNvPr id="57" name="object 92"/>
            <p:cNvSpPr/>
            <p:nvPr/>
          </p:nvSpPr>
          <p:spPr>
            <a:xfrm>
              <a:off x="3040856" y="6540021"/>
              <a:ext cx="81915" cy="67945"/>
            </a:xfrm>
            <a:custGeom>
              <a:avLst/>
              <a:gdLst/>
              <a:ahLst/>
              <a:cxnLst/>
              <a:rect l="l" t="t" r="r" b="b"/>
              <a:pathLst>
                <a:path w="81914" h="67945">
                  <a:moveTo>
                    <a:pt x="0" y="47282"/>
                  </a:moveTo>
                  <a:lnTo>
                    <a:pt x="66382" y="67665"/>
                  </a:lnTo>
                  <a:lnTo>
                    <a:pt x="81902" y="0"/>
                  </a:lnTo>
                </a:path>
              </a:pathLst>
            </a:custGeom>
            <a:ln w="12700">
              <a:solidFill>
                <a:srgbClr val="03B05D"/>
              </a:solidFill>
            </a:ln>
          </p:spPr>
          <p:txBody>
            <a:bodyPr wrap="square" lIns="0" tIns="0" rIns="0" bIns="0" rtlCol="0"/>
            <a:lstStyle/>
            <a:p>
              <a:endParaRPr/>
            </a:p>
          </p:txBody>
        </p:sp>
        <p:sp>
          <p:nvSpPr>
            <p:cNvPr id="58" name="object 93"/>
            <p:cNvSpPr/>
            <p:nvPr/>
          </p:nvSpPr>
          <p:spPr>
            <a:xfrm>
              <a:off x="3312269" y="6546673"/>
              <a:ext cx="96520" cy="167005"/>
            </a:xfrm>
            <a:custGeom>
              <a:avLst/>
              <a:gdLst/>
              <a:ahLst/>
              <a:cxnLst/>
              <a:rect l="l" t="t" r="r" b="b"/>
              <a:pathLst>
                <a:path w="96520" h="167004">
                  <a:moveTo>
                    <a:pt x="0" y="0"/>
                  </a:moveTo>
                  <a:lnTo>
                    <a:pt x="96342" y="166890"/>
                  </a:lnTo>
                </a:path>
              </a:pathLst>
            </a:custGeom>
            <a:ln w="12700">
              <a:solidFill>
                <a:srgbClr val="03B05D"/>
              </a:solidFill>
            </a:ln>
          </p:spPr>
          <p:txBody>
            <a:bodyPr wrap="square" lIns="0" tIns="0" rIns="0" bIns="0" rtlCol="0"/>
            <a:lstStyle/>
            <a:p>
              <a:endParaRPr/>
            </a:p>
          </p:txBody>
        </p:sp>
        <p:sp>
          <p:nvSpPr>
            <p:cNvPr id="59" name="object 94"/>
            <p:cNvSpPr/>
            <p:nvPr/>
          </p:nvSpPr>
          <p:spPr>
            <a:xfrm>
              <a:off x="3342233" y="6645888"/>
              <a:ext cx="81915" cy="67945"/>
            </a:xfrm>
            <a:custGeom>
              <a:avLst/>
              <a:gdLst/>
              <a:ahLst/>
              <a:cxnLst/>
              <a:rect l="l" t="t" r="r" b="b"/>
              <a:pathLst>
                <a:path w="81914" h="67945">
                  <a:moveTo>
                    <a:pt x="0" y="47282"/>
                  </a:moveTo>
                  <a:lnTo>
                    <a:pt x="66382" y="67665"/>
                  </a:lnTo>
                  <a:lnTo>
                    <a:pt x="81902" y="0"/>
                  </a:lnTo>
                </a:path>
              </a:pathLst>
            </a:custGeom>
            <a:ln w="12700">
              <a:solidFill>
                <a:srgbClr val="03B05D"/>
              </a:solidFill>
            </a:ln>
          </p:spPr>
          <p:txBody>
            <a:bodyPr wrap="square" lIns="0" tIns="0" rIns="0" bIns="0" rtlCol="0"/>
            <a:lstStyle/>
            <a:p>
              <a:endParaRPr/>
            </a:p>
          </p:txBody>
        </p:sp>
        <p:sp>
          <p:nvSpPr>
            <p:cNvPr id="60" name="object 95"/>
            <p:cNvSpPr/>
            <p:nvPr/>
          </p:nvSpPr>
          <p:spPr>
            <a:xfrm>
              <a:off x="3627809" y="6583136"/>
              <a:ext cx="96520" cy="167005"/>
            </a:xfrm>
            <a:custGeom>
              <a:avLst/>
              <a:gdLst/>
              <a:ahLst/>
              <a:cxnLst/>
              <a:rect l="l" t="t" r="r" b="b"/>
              <a:pathLst>
                <a:path w="96520" h="167004">
                  <a:moveTo>
                    <a:pt x="0" y="0"/>
                  </a:moveTo>
                  <a:lnTo>
                    <a:pt x="96342" y="166890"/>
                  </a:lnTo>
                </a:path>
              </a:pathLst>
            </a:custGeom>
            <a:ln w="12700">
              <a:solidFill>
                <a:srgbClr val="03B05D"/>
              </a:solidFill>
            </a:ln>
          </p:spPr>
          <p:txBody>
            <a:bodyPr wrap="square" lIns="0" tIns="0" rIns="0" bIns="0" rtlCol="0"/>
            <a:lstStyle/>
            <a:p>
              <a:endParaRPr/>
            </a:p>
          </p:txBody>
        </p:sp>
        <p:sp>
          <p:nvSpPr>
            <p:cNvPr id="61" name="object 96"/>
            <p:cNvSpPr/>
            <p:nvPr/>
          </p:nvSpPr>
          <p:spPr>
            <a:xfrm>
              <a:off x="3657774" y="6682351"/>
              <a:ext cx="81915" cy="67945"/>
            </a:xfrm>
            <a:custGeom>
              <a:avLst/>
              <a:gdLst/>
              <a:ahLst/>
              <a:cxnLst/>
              <a:rect l="l" t="t" r="r" b="b"/>
              <a:pathLst>
                <a:path w="81914" h="67945">
                  <a:moveTo>
                    <a:pt x="0" y="47282"/>
                  </a:moveTo>
                  <a:lnTo>
                    <a:pt x="66382" y="67665"/>
                  </a:lnTo>
                  <a:lnTo>
                    <a:pt x="81902" y="0"/>
                  </a:lnTo>
                </a:path>
              </a:pathLst>
            </a:custGeom>
            <a:ln w="12700">
              <a:solidFill>
                <a:srgbClr val="03B05D"/>
              </a:solidFill>
            </a:ln>
          </p:spPr>
          <p:txBody>
            <a:bodyPr wrap="square" lIns="0" tIns="0" rIns="0" bIns="0" rtlCol="0"/>
            <a:lstStyle/>
            <a:p>
              <a:endParaRPr/>
            </a:p>
          </p:txBody>
        </p:sp>
      </p:grpSp>
      <p:sp>
        <p:nvSpPr>
          <p:cNvPr id="62" name="object 97"/>
          <p:cNvSpPr txBox="1"/>
          <p:nvPr/>
        </p:nvSpPr>
        <p:spPr>
          <a:xfrm>
            <a:off x="6387281" y="4361344"/>
            <a:ext cx="180340" cy="132080"/>
          </a:xfrm>
          <a:prstGeom prst="rect">
            <a:avLst/>
          </a:prstGeom>
        </p:spPr>
        <p:txBody>
          <a:bodyPr vert="horz" wrap="square" lIns="0" tIns="12700" rIns="0" bIns="0" rtlCol="0">
            <a:spAutoFit/>
          </a:bodyPr>
          <a:lstStyle/>
          <a:p>
            <a:pPr marL="12700">
              <a:lnSpc>
                <a:spcPct val="100000"/>
              </a:lnSpc>
              <a:spcBef>
                <a:spcPts val="100"/>
              </a:spcBef>
            </a:pPr>
            <a:r>
              <a:rPr sz="700" b="1" spc="-40" dirty="0">
                <a:solidFill>
                  <a:srgbClr val="25408F"/>
                </a:solidFill>
                <a:latin typeface="Tahoma"/>
                <a:cs typeface="Tahoma"/>
              </a:rPr>
              <a:t>218</a:t>
            </a:r>
            <a:endParaRPr sz="700">
              <a:latin typeface="Tahoma"/>
              <a:cs typeface="Tahoma"/>
            </a:endParaRPr>
          </a:p>
        </p:txBody>
      </p:sp>
      <p:sp>
        <p:nvSpPr>
          <p:cNvPr id="63" name="object 98"/>
          <p:cNvSpPr txBox="1"/>
          <p:nvPr/>
        </p:nvSpPr>
        <p:spPr>
          <a:xfrm>
            <a:off x="6453245" y="4435309"/>
            <a:ext cx="77470" cy="132080"/>
          </a:xfrm>
          <a:prstGeom prst="rect">
            <a:avLst/>
          </a:prstGeom>
        </p:spPr>
        <p:txBody>
          <a:bodyPr vert="horz" wrap="square" lIns="0" tIns="12700" rIns="0" bIns="0" rtlCol="0">
            <a:spAutoFit/>
          </a:bodyPr>
          <a:lstStyle/>
          <a:p>
            <a:pPr marL="12700">
              <a:lnSpc>
                <a:spcPct val="100000"/>
              </a:lnSpc>
              <a:spcBef>
                <a:spcPts val="100"/>
              </a:spcBef>
            </a:pPr>
            <a:r>
              <a:rPr sz="700" b="1" spc="-170" dirty="0">
                <a:solidFill>
                  <a:srgbClr val="25408F"/>
                </a:solidFill>
                <a:latin typeface="Tahoma"/>
                <a:cs typeface="Tahoma"/>
              </a:rPr>
              <a:t>=</a:t>
            </a:r>
            <a:endParaRPr sz="700">
              <a:latin typeface="Tahoma"/>
              <a:cs typeface="Tahoma"/>
            </a:endParaRPr>
          </a:p>
        </p:txBody>
      </p:sp>
      <p:sp>
        <p:nvSpPr>
          <p:cNvPr id="64" name="object 99"/>
          <p:cNvSpPr txBox="1"/>
          <p:nvPr/>
        </p:nvSpPr>
        <p:spPr>
          <a:xfrm>
            <a:off x="7967923" y="4775352"/>
            <a:ext cx="77470" cy="132080"/>
          </a:xfrm>
          <a:prstGeom prst="rect">
            <a:avLst/>
          </a:prstGeom>
        </p:spPr>
        <p:txBody>
          <a:bodyPr vert="horz" wrap="square" lIns="0" tIns="12700" rIns="0" bIns="0" rtlCol="0">
            <a:spAutoFit/>
          </a:bodyPr>
          <a:lstStyle/>
          <a:p>
            <a:pPr marL="12700">
              <a:lnSpc>
                <a:spcPct val="100000"/>
              </a:lnSpc>
              <a:spcBef>
                <a:spcPts val="100"/>
              </a:spcBef>
            </a:pPr>
            <a:r>
              <a:rPr sz="700" b="1" spc="-170" dirty="0">
                <a:solidFill>
                  <a:srgbClr val="25408F"/>
                </a:solidFill>
                <a:latin typeface="Tahoma"/>
                <a:cs typeface="Tahoma"/>
              </a:rPr>
              <a:t>=</a:t>
            </a:r>
            <a:endParaRPr sz="700">
              <a:latin typeface="Tahoma"/>
              <a:cs typeface="Tahoma"/>
            </a:endParaRPr>
          </a:p>
        </p:txBody>
      </p:sp>
      <p:sp>
        <p:nvSpPr>
          <p:cNvPr id="65" name="object 100"/>
          <p:cNvSpPr txBox="1"/>
          <p:nvPr/>
        </p:nvSpPr>
        <p:spPr>
          <a:xfrm>
            <a:off x="8263516" y="4811356"/>
            <a:ext cx="77470" cy="132080"/>
          </a:xfrm>
          <a:prstGeom prst="rect">
            <a:avLst/>
          </a:prstGeom>
        </p:spPr>
        <p:txBody>
          <a:bodyPr vert="horz" wrap="square" lIns="0" tIns="12700" rIns="0" bIns="0" rtlCol="0">
            <a:spAutoFit/>
          </a:bodyPr>
          <a:lstStyle/>
          <a:p>
            <a:pPr marL="12700">
              <a:lnSpc>
                <a:spcPct val="100000"/>
              </a:lnSpc>
              <a:spcBef>
                <a:spcPts val="100"/>
              </a:spcBef>
            </a:pPr>
            <a:r>
              <a:rPr sz="700" b="1" spc="-170" dirty="0">
                <a:solidFill>
                  <a:srgbClr val="25408F"/>
                </a:solidFill>
                <a:latin typeface="Tahoma"/>
                <a:cs typeface="Tahoma"/>
              </a:rPr>
              <a:t>=</a:t>
            </a:r>
            <a:endParaRPr sz="700">
              <a:latin typeface="Tahoma"/>
              <a:cs typeface="Tahoma"/>
            </a:endParaRPr>
          </a:p>
        </p:txBody>
      </p:sp>
      <p:sp>
        <p:nvSpPr>
          <p:cNvPr id="66" name="object 101"/>
          <p:cNvSpPr txBox="1"/>
          <p:nvPr/>
        </p:nvSpPr>
        <p:spPr>
          <a:xfrm>
            <a:off x="7950054" y="4700587"/>
            <a:ext cx="128905" cy="132080"/>
          </a:xfrm>
          <a:prstGeom prst="rect">
            <a:avLst/>
          </a:prstGeom>
        </p:spPr>
        <p:txBody>
          <a:bodyPr vert="horz" wrap="square" lIns="0" tIns="12700" rIns="0" bIns="0" rtlCol="0">
            <a:spAutoFit/>
          </a:bodyPr>
          <a:lstStyle/>
          <a:p>
            <a:pPr marL="12700">
              <a:lnSpc>
                <a:spcPct val="100000"/>
              </a:lnSpc>
              <a:spcBef>
                <a:spcPts val="100"/>
              </a:spcBef>
            </a:pPr>
            <a:r>
              <a:rPr sz="700" b="1" spc="-40" dirty="0">
                <a:solidFill>
                  <a:srgbClr val="25408F"/>
                </a:solidFill>
                <a:latin typeface="Tahoma"/>
                <a:cs typeface="Tahoma"/>
              </a:rPr>
              <a:t>50</a:t>
            </a:r>
            <a:endParaRPr sz="700">
              <a:latin typeface="Tahoma"/>
              <a:cs typeface="Tahoma"/>
            </a:endParaRPr>
          </a:p>
        </p:txBody>
      </p:sp>
      <p:sp>
        <p:nvSpPr>
          <p:cNvPr id="67" name="object 102"/>
          <p:cNvSpPr txBox="1"/>
          <p:nvPr/>
        </p:nvSpPr>
        <p:spPr>
          <a:xfrm>
            <a:off x="8260671" y="4736591"/>
            <a:ext cx="128905" cy="132080"/>
          </a:xfrm>
          <a:prstGeom prst="rect">
            <a:avLst/>
          </a:prstGeom>
        </p:spPr>
        <p:txBody>
          <a:bodyPr vert="horz" wrap="square" lIns="0" tIns="12700" rIns="0" bIns="0" rtlCol="0">
            <a:spAutoFit/>
          </a:bodyPr>
          <a:lstStyle/>
          <a:p>
            <a:pPr marL="12700">
              <a:lnSpc>
                <a:spcPct val="100000"/>
              </a:lnSpc>
              <a:spcBef>
                <a:spcPts val="100"/>
              </a:spcBef>
            </a:pPr>
            <a:r>
              <a:rPr sz="700" b="1" spc="-40" dirty="0">
                <a:solidFill>
                  <a:srgbClr val="25408F"/>
                </a:solidFill>
                <a:latin typeface="Tahoma"/>
                <a:cs typeface="Tahoma"/>
              </a:rPr>
              <a:t>42</a:t>
            </a:r>
            <a:endParaRPr sz="700">
              <a:latin typeface="Tahoma"/>
              <a:cs typeface="Tahoma"/>
            </a:endParaRPr>
          </a:p>
        </p:txBody>
      </p:sp>
      <p:sp>
        <p:nvSpPr>
          <p:cNvPr id="68" name="object 103"/>
          <p:cNvSpPr/>
          <p:nvPr/>
        </p:nvSpPr>
        <p:spPr>
          <a:xfrm>
            <a:off x="6539314" y="4491917"/>
            <a:ext cx="0" cy="153035"/>
          </a:xfrm>
          <a:custGeom>
            <a:avLst/>
            <a:gdLst/>
            <a:ahLst/>
            <a:cxnLst/>
            <a:rect l="l" t="t" r="r" b="b"/>
            <a:pathLst>
              <a:path h="153035">
                <a:moveTo>
                  <a:pt x="0" y="0"/>
                </a:moveTo>
                <a:lnTo>
                  <a:pt x="0" y="152450"/>
                </a:lnTo>
              </a:path>
            </a:pathLst>
          </a:custGeom>
          <a:ln w="12700">
            <a:solidFill>
              <a:srgbClr val="233C7B"/>
            </a:solidFill>
          </a:ln>
        </p:spPr>
        <p:txBody>
          <a:bodyPr wrap="square" lIns="0" tIns="0" rIns="0" bIns="0" rtlCol="0"/>
          <a:lstStyle/>
          <a:p>
            <a:endParaRPr/>
          </a:p>
        </p:txBody>
      </p:sp>
      <p:sp>
        <p:nvSpPr>
          <p:cNvPr id="69" name="object 104"/>
          <p:cNvSpPr/>
          <p:nvPr/>
        </p:nvSpPr>
        <p:spPr>
          <a:xfrm>
            <a:off x="8049432" y="4832197"/>
            <a:ext cx="12700" cy="153035"/>
          </a:xfrm>
          <a:custGeom>
            <a:avLst/>
            <a:gdLst/>
            <a:ahLst/>
            <a:cxnLst/>
            <a:rect l="l" t="t" r="r" b="b"/>
            <a:pathLst>
              <a:path w="12700" h="153034">
                <a:moveTo>
                  <a:pt x="12700" y="0"/>
                </a:moveTo>
                <a:lnTo>
                  <a:pt x="0" y="0"/>
                </a:lnTo>
                <a:lnTo>
                  <a:pt x="0" y="152450"/>
                </a:lnTo>
                <a:lnTo>
                  <a:pt x="12700" y="152450"/>
                </a:lnTo>
                <a:lnTo>
                  <a:pt x="12700" y="0"/>
                </a:lnTo>
                <a:close/>
              </a:path>
            </a:pathLst>
          </a:custGeom>
          <a:solidFill>
            <a:srgbClr val="233C7B"/>
          </a:solidFill>
        </p:spPr>
        <p:txBody>
          <a:bodyPr wrap="square" lIns="0" tIns="0" rIns="0" bIns="0" rtlCol="0"/>
          <a:lstStyle/>
          <a:p>
            <a:endParaRPr/>
          </a:p>
        </p:txBody>
      </p:sp>
      <p:sp>
        <p:nvSpPr>
          <p:cNvPr id="70" name="object 105"/>
          <p:cNvSpPr/>
          <p:nvPr/>
        </p:nvSpPr>
        <p:spPr>
          <a:xfrm>
            <a:off x="8351421" y="4868204"/>
            <a:ext cx="0" cy="153035"/>
          </a:xfrm>
          <a:custGeom>
            <a:avLst/>
            <a:gdLst/>
            <a:ahLst/>
            <a:cxnLst/>
            <a:rect l="l" t="t" r="r" b="b"/>
            <a:pathLst>
              <a:path h="153034">
                <a:moveTo>
                  <a:pt x="0" y="0"/>
                </a:moveTo>
                <a:lnTo>
                  <a:pt x="0" y="152450"/>
                </a:lnTo>
              </a:path>
            </a:pathLst>
          </a:custGeom>
          <a:ln w="12700">
            <a:solidFill>
              <a:srgbClr val="233C7B"/>
            </a:solidFill>
          </a:ln>
        </p:spPr>
        <p:txBody>
          <a:bodyPr wrap="square" lIns="0" tIns="0" rIns="0" bIns="0" rtlCol="0"/>
          <a:lstStyle/>
          <a:p>
            <a:endParaRPr/>
          </a:p>
        </p:txBody>
      </p:sp>
      <p:sp>
        <p:nvSpPr>
          <p:cNvPr id="74" name="object 5"/>
          <p:cNvSpPr txBox="1"/>
          <p:nvPr/>
        </p:nvSpPr>
        <p:spPr>
          <a:xfrm>
            <a:off x="178963" y="1469353"/>
            <a:ext cx="1638300" cy="177800"/>
          </a:xfrm>
          <a:prstGeom prst="rect">
            <a:avLst/>
          </a:prstGeom>
        </p:spPr>
        <p:txBody>
          <a:bodyPr vert="horz" wrap="square" lIns="0" tIns="12700" rIns="0" bIns="0" rtlCol="0">
            <a:spAutoFit/>
          </a:bodyPr>
          <a:lstStyle/>
          <a:p>
            <a:pPr marL="12700">
              <a:lnSpc>
                <a:spcPct val="100000"/>
              </a:lnSpc>
              <a:spcBef>
                <a:spcPts val="100"/>
              </a:spcBef>
            </a:pPr>
            <a:r>
              <a:rPr sz="1000" b="1" spc="-50" dirty="0">
                <a:solidFill>
                  <a:srgbClr val="88C787"/>
                </a:solidFill>
                <a:latin typeface="Tahoma"/>
                <a:cs typeface="Tahoma"/>
              </a:rPr>
              <a:t>Typologie</a:t>
            </a:r>
            <a:r>
              <a:rPr sz="1000" b="1" spc="-60" dirty="0">
                <a:solidFill>
                  <a:srgbClr val="88C787"/>
                </a:solidFill>
                <a:latin typeface="Tahoma"/>
                <a:cs typeface="Tahoma"/>
              </a:rPr>
              <a:t> </a:t>
            </a:r>
            <a:r>
              <a:rPr sz="1000" b="1" spc="-35" dirty="0">
                <a:solidFill>
                  <a:srgbClr val="88C787"/>
                </a:solidFill>
                <a:latin typeface="Tahoma"/>
                <a:cs typeface="Tahoma"/>
              </a:rPr>
              <a:t>des</a:t>
            </a:r>
            <a:r>
              <a:rPr sz="1000" b="1" spc="-60" dirty="0">
                <a:solidFill>
                  <a:srgbClr val="88C787"/>
                </a:solidFill>
                <a:latin typeface="Tahoma"/>
                <a:cs typeface="Tahoma"/>
              </a:rPr>
              <a:t> </a:t>
            </a:r>
            <a:r>
              <a:rPr sz="1000" b="1" spc="-40" dirty="0">
                <a:solidFill>
                  <a:srgbClr val="88C787"/>
                </a:solidFill>
                <a:latin typeface="Tahoma"/>
                <a:cs typeface="Tahoma"/>
              </a:rPr>
              <a:t>litiges</a:t>
            </a:r>
            <a:r>
              <a:rPr sz="1000" b="1" spc="-60" dirty="0">
                <a:solidFill>
                  <a:srgbClr val="88C787"/>
                </a:solidFill>
                <a:latin typeface="Tahoma"/>
                <a:cs typeface="Tahoma"/>
              </a:rPr>
              <a:t> </a:t>
            </a:r>
            <a:r>
              <a:rPr sz="1000" b="1" spc="-50" dirty="0">
                <a:solidFill>
                  <a:srgbClr val="88C787"/>
                </a:solidFill>
                <a:latin typeface="Tahoma"/>
                <a:cs typeface="Tahoma"/>
              </a:rPr>
              <a:t>reçus*</a:t>
            </a:r>
            <a:endParaRPr sz="1000" dirty="0">
              <a:latin typeface="Tahoma"/>
              <a:cs typeface="Tahoma"/>
            </a:endParaRPr>
          </a:p>
        </p:txBody>
      </p:sp>
      <p:sp>
        <p:nvSpPr>
          <p:cNvPr id="80" name="object 8"/>
          <p:cNvSpPr txBox="1"/>
          <p:nvPr/>
        </p:nvSpPr>
        <p:spPr>
          <a:xfrm>
            <a:off x="4060520" y="4734225"/>
            <a:ext cx="167640" cy="217170"/>
          </a:xfrm>
          <a:prstGeom prst="rect">
            <a:avLst/>
          </a:prstGeom>
        </p:spPr>
        <p:txBody>
          <a:bodyPr vert="horz" wrap="square" lIns="0" tIns="0" rIns="0" bIns="0" rtlCol="0">
            <a:spAutoFit/>
          </a:bodyPr>
          <a:lstStyle/>
          <a:p>
            <a:pPr>
              <a:lnSpc>
                <a:spcPts val="1635"/>
              </a:lnSpc>
            </a:pPr>
            <a:r>
              <a:rPr sz="1400" b="1" spc="-235" dirty="0">
                <a:solidFill>
                  <a:srgbClr val="25408F"/>
                </a:solidFill>
                <a:latin typeface="Tahoma"/>
                <a:cs typeface="Tahoma"/>
              </a:rPr>
              <a:t>16</a:t>
            </a:r>
            <a:endParaRPr sz="1400">
              <a:latin typeface="Tahoma"/>
              <a:cs typeface="Tahoma"/>
            </a:endParaRPr>
          </a:p>
        </p:txBody>
      </p:sp>
      <p:sp>
        <p:nvSpPr>
          <p:cNvPr id="81" name="object 9"/>
          <p:cNvSpPr txBox="1"/>
          <p:nvPr/>
        </p:nvSpPr>
        <p:spPr>
          <a:xfrm>
            <a:off x="4060520" y="4927976"/>
            <a:ext cx="255904" cy="121920"/>
          </a:xfrm>
          <a:prstGeom prst="rect">
            <a:avLst/>
          </a:prstGeom>
        </p:spPr>
        <p:txBody>
          <a:bodyPr vert="horz" wrap="square" lIns="0" tIns="0" rIns="0" bIns="0" rtlCol="0">
            <a:spAutoFit/>
          </a:bodyPr>
          <a:lstStyle/>
          <a:p>
            <a:pPr>
              <a:lnSpc>
                <a:spcPts val="950"/>
              </a:lnSpc>
            </a:pPr>
            <a:r>
              <a:rPr sz="800" spc="30" dirty="0">
                <a:solidFill>
                  <a:srgbClr val="25408F"/>
                </a:solidFill>
                <a:latin typeface="Tahoma"/>
                <a:cs typeface="Tahoma"/>
              </a:rPr>
              <a:t>P</a:t>
            </a:r>
            <a:r>
              <a:rPr sz="800" spc="15" dirty="0">
                <a:solidFill>
                  <a:srgbClr val="25408F"/>
                </a:solidFill>
                <a:latin typeface="Tahoma"/>
                <a:cs typeface="Tahoma"/>
              </a:rPr>
              <a:t>rix</a:t>
            </a:r>
            <a:r>
              <a:rPr sz="800" spc="10" dirty="0">
                <a:solidFill>
                  <a:srgbClr val="25408F"/>
                </a:solidFill>
                <a:latin typeface="Tahoma"/>
                <a:cs typeface="Tahoma"/>
              </a:rPr>
              <a:t>/</a:t>
            </a:r>
            <a:r>
              <a:rPr sz="800" spc="20" dirty="0">
                <a:solidFill>
                  <a:srgbClr val="25408F"/>
                </a:solidFill>
                <a:latin typeface="Tahoma"/>
                <a:cs typeface="Tahoma"/>
              </a:rPr>
              <a:t>t</a:t>
            </a:r>
            <a:endParaRPr sz="800">
              <a:latin typeface="Tahoma"/>
              <a:cs typeface="Tahoma"/>
            </a:endParaRPr>
          </a:p>
        </p:txBody>
      </p:sp>
      <p:sp>
        <p:nvSpPr>
          <p:cNvPr id="82" name="object 10"/>
          <p:cNvSpPr txBox="1"/>
          <p:nvPr/>
        </p:nvSpPr>
        <p:spPr>
          <a:xfrm>
            <a:off x="2665354" y="5403361"/>
            <a:ext cx="358140" cy="345440"/>
          </a:xfrm>
          <a:prstGeom prst="rect">
            <a:avLst/>
          </a:prstGeom>
        </p:spPr>
        <p:txBody>
          <a:bodyPr vert="horz" wrap="square" lIns="0" tIns="12700" rIns="0" bIns="0" rtlCol="0">
            <a:spAutoFit/>
          </a:bodyPr>
          <a:lstStyle/>
          <a:p>
            <a:pPr marL="12700">
              <a:lnSpc>
                <a:spcPts val="1620"/>
              </a:lnSpc>
              <a:spcBef>
                <a:spcPts val="100"/>
              </a:spcBef>
            </a:pPr>
            <a:r>
              <a:rPr sz="1400" b="1" spc="-315" dirty="0">
                <a:solidFill>
                  <a:srgbClr val="25408F"/>
                </a:solidFill>
                <a:latin typeface="Tahoma"/>
                <a:cs typeface="Tahoma"/>
              </a:rPr>
              <a:t>11%</a:t>
            </a:r>
            <a:endParaRPr sz="1400">
              <a:latin typeface="Tahoma"/>
              <a:cs typeface="Tahoma"/>
            </a:endParaRPr>
          </a:p>
          <a:p>
            <a:pPr marL="12700">
              <a:lnSpc>
                <a:spcPts val="900"/>
              </a:lnSpc>
            </a:pPr>
            <a:r>
              <a:rPr sz="800" spc="-10" dirty="0">
                <a:solidFill>
                  <a:srgbClr val="233C7B"/>
                </a:solidFill>
                <a:latin typeface="Tahoma"/>
                <a:cs typeface="Tahoma"/>
              </a:rPr>
              <a:t>Facture</a:t>
            </a:r>
            <a:endParaRPr sz="800">
              <a:latin typeface="Tahoma"/>
              <a:cs typeface="Tahoma"/>
            </a:endParaRPr>
          </a:p>
        </p:txBody>
      </p:sp>
      <p:sp>
        <p:nvSpPr>
          <p:cNvPr id="83" name="object 11"/>
          <p:cNvSpPr txBox="1"/>
          <p:nvPr/>
        </p:nvSpPr>
        <p:spPr>
          <a:xfrm>
            <a:off x="535438" y="4778835"/>
            <a:ext cx="1037590" cy="345440"/>
          </a:xfrm>
          <a:prstGeom prst="rect">
            <a:avLst/>
          </a:prstGeom>
        </p:spPr>
        <p:txBody>
          <a:bodyPr vert="horz" wrap="square" lIns="0" tIns="12700" rIns="0" bIns="0" rtlCol="0">
            <a:spAutoFit/>
          </a:bodyPr>
          <a:lstStyle/>
          <a:p>
            <a:pPr marL="636270">
              <a:lnSpc>
                <a:spcPts val="1620"/>
              </a:lnSpc>
              <a:spcBef>
                <a:spcPts val="100"/>
              </a:spcBef>
            </a:pPr>
            <a:r>
              <a:rPr sz="1400" b="1" spc="-200" dirty="0">
                <a:solidFill>
                  <a:srgbClr val="25408F"/>
                </a:solidFill>
                <a:latin typeface="Tahoma"/>
                <a:cs typeface="Tahoma"/>
              </a:rPr>
              <a:t>1</a:t>
            </a:r>
            <a:r>
              <a:rPr sz="1400" b="1" spc="-160" dirty="0">
                <a:solidFill>
                  <a:srgbClr val="25408F"/>
                </a:solidFill>
                <a:latin typeface="Tahoma"/>
                <a:cs typeface="Tahoma"/>
              </a:rPr>
              <a:t>0</a:t>
            </a:r>
            <a:r>
              <a:rPr sz="1400" b="1" spc="-60" dirty="0">
                <a:solidFill>
                  <a:srgbClr val="25408F"/>
                </a:solidFill>
                <a:latin typeface="Tahoma"/>
                <a:cs typeface="Tahoma"/>
              </a:rPr>
              <a:t>%</a:t>
            </a:r>
            <a:endParaRPr sz="1400">
              <a:latin typeface="Tahoma"/>
              <a:cs typeface="Tahoma"/>
            </a:endParaRPr>
          </a:p>
          <a:p>
            <a:pPr marL="12700">
              <a:lnSpc>
                <a:spcPts val="900"/>
              </a:lnSpc>
            </a:pPr>
            <a:r>
              <a:rPr sz="800" spc="25" dirty="0">
                <a:solidFill>
                  <a:srgbClr val="25408F"/>
                </a:solidFill>
                <a:latin typeface="Tahoma"/>
                <a:cs typeface="Tahoma"/>
              </a:rPr>
              <a:t>P</a:t>
            </a:r>
            <a:r>
              <a:rPr sz="800" spc="-10" dirty="0">
                <a:solidFill>
                  <a:srgbClr val="25408F"/>
                </a:solidFill>
                <a:latin typeface="Tahoma"/>
                <a:cs typeface="Tahoma"/>
              </a:rPr>
              <a:t>aiemen</a:t>
            </a:r>
            <a:r>
              <a:rPr sz="800" spc="20" dirty="0">
                <a:solidFill>
                  <a:srgbClr val="25408F"/>
                </a:solidFill>
                <a:latin typeface="Tahoma"/>
                <a:cs typeface="Tahoma"/>
              </a:rPr>
              <a:t>t</a:t>
            </a:r>
            <a:r>
              <a:rPr sz="800" spc="-50" dirty="0">
                <a:solidFill>
                  <a:srgbClr val="25408F"/>
                </a:solidFill>
                <a:latin typeface="Tahoma"/>
                <a:cs typeface="Tahoma"/>
              </a:rPr>
              <a:t> </a:t>
            </a:r>
            <a:r>
              <a:rPr sz="800" spc="-5" dirty="0">
                <a:solidFill>
                  <a:srgbClr val="25408F"/>
                </a:solidFill>
                <a:latin typeface="Tahoma"/>
                <a:cs typeface="Tahoma"/>
              </a:rPr>
              <a:t>e</a:t>
            </a:r>
            <a:r>
              <a:rPr sz="800" spc="20" dirty="0">
                <a:solidFill>
                  <a:srgbClr val="25408F"/>
                </a:solidFill>
                <a:latin typeface="Tahoma"/>
                <a:cs typeface="Tahoma"/>
              </a:rPr>
              <a:t>t</a:t>
            </a:r>
            <a:r>
              <a:rPr sz="800" spc="-50" dirty="0">
                <a:solidFill>
                  <a:srgbClr val="25408F"/>
                </a:solidFill>
                <a:latin typeface="Tahoma"/>
                <a:cs typeface="Tahoma"/>
              </a:rPr>
              <a:t> </a:t>
            </a:r>
            <a:r>
              <a:rPr sz="800" spc="-15" dirty="0">
                <a:solidFill>
                  <a:srgbClr val="25408F"/>
                </a:solidFill>
                <a:latin typeface="Tahoma"/>
                <a:cs typeface="Tahoma"/>
              </a:rPr>
              <a:t>r</a:t>
            </a:r>
            <a:r>
              <a:rPr sz="800" spc="-10" dirty="0">
                <a:solidFill>
                  <a:srgbClr val="25408F"/>
                </a:solidFill>
                <a:latin typeface="Tahoma"/>
                <a:cs typeface="Tahoma"/>
              </a:rPr>
              <a:t>èglemen</a:t>
            </a:r>
            <a:r>
              <a:rPr sz="800" spc="20" dirty="0">
                <a:solidFill>
                  <a:srgbClr val="25408F"/>
                </a:solidFill>
                <a:latin typeface="Tahoma"/>
                <a:cs typeface="Tahoma"/>
              </a:rPr>
              <a:t>t</a:t>
            </a:r>
            <a:endParaRPr sz="800">
              <a:latin typeface="Tahoma"/>
              <a:cs typeface="Tahoma"/>
            </a:endParaRPr>
          </a:p>
        </p:txBody>
      </p:sp>
      <p:sp>
        <p:nvSpPr>
          <p:cNvPr id="84" name="object 16"/>
          <p:cNvSpPr txBox="1"/>
          <p:nvPr/>
        </p:nvSpPr>
        <p:spPr>
          <a:xfrm>
            <a:off x="1724716" y="2260193"/>
            <a:ext cx="320040" cy="217170"/>
          </a:xfrm>
          <a:prstGeom prst="rect">
            <a:avLst/>
          </a:prstGeom>
        </p:spPr>
        <p:txBody>
          <a:bodyPr vert="horz" wrap="square" lIns="0" tIns="0" rIns="0" bIns="0" rtlCol="0">
            <a:spAutoFit/>
          </a:bodyPr>
          <a:lstStyle/>
          <a:p>
            <a:pPr>
              <a:lnSpc>
                <a:spcPts val="1635"/>
              </a:lnSpc>
            </a:pPr>
            <a:r>
              <a:rPr sz="1400" b="1" dirty="0">
                <a:solidFill>
                  <a:srgbClr val="25408F"/>
                </a:solidFill>
                <a:latin typeface="Tahoma"/>
                <a:cs typeface="Tahoma"/>
              </a:rPr>
              <a:t>3</a:t>
            </a:r>
            <a:r>
              <a:rPr sz="1400" b="1" spc="-60" dirty="0">
                <a:solidFill>
                  <a:srgbClr val="25408F"/>
                </a:solidFill>
                <a:latin typeface="Tahoma"/>
                <a:cs typeface="Tahoma"/>
              </a:rPr>
              <a:t>%</a:t>
            </a:r>
            <a:endParaRPr sz="1400" dirty="0">
              <a:latin typeface="Tahoma"/>
              <a:cs typeface="Tahoma"/>
            </a:endParaRPr>
          </a:p>
        </p:txBody>
      </p:sp>
      <p:grpSp>
        <p:nvGrpSpPr>
          <p:cNvPr id="88" name="object 26"/>
          <p:cNvGrpSpPr/>
          <p:nvPr/>
        </p:nvGrpSpPr>
        <p:grpSpPr>
          <a:xfrm>
            <a:off x="1795409" y="2034584"/>
            <a:ext cx="2512047" cy="3181476"/>
            <a:chOff x="2430462" y="1943417"/>
            <a:chExt cx="2512047" cy="3181476"/>
          </a:xfrm>
        </p:grpSpPr>
        <p:pic>
          <p:nvPicPr>
            <p:cNvPr id="92" name="object 30"/>
            <p:cNvPicPr/>
            <p:nvPr/>
          </p:nvPicPr>
          <p:blipFill>
            <a:blip r:embed="rId5" cstate="print"/>
            <a:stretch>
              <a:fillRect/>
            </a:stretch>
          </p:blipFill>
          <p:spPr>
            <a:xfrm>
              <a:off x="2728074" y="2389241"/>
              <a:ext cx="540397" cy="372691"/>
            </a:xfrm>
            <a:prstGeom prst="rect">
              <a:avLst/>
            </a:prstGeom>
          </p:spPr>
        </p:pic>
        <p:pic>
          <p:nvPicPr>
            <p:cNvPr id="93" name="object 31"/>
            <p:cNvPicPr/>
            <p:nvPr/>
          </p:nvPicPr>
          <p:blipFill>
            <a:blip r:embed="rId6" cstate="print"/>
            <a:stretch>
              <a:fillRect/>
            </a:stretch>
          </p:blipFill>
          <p:spPr>
            <a:xfrm>
              <a:off x="2430462" y="2389241"/>
              <a:ext cx="294436" cy="447519"/>
            </a:xfrm>
            <a:prstGeom prst="rect">
              <a:avLst/>
            </a:prstGeom>
          </p:spPr>
        </p:pic>
        <p:pic>
          <p:nvPicPr>
            <p:cNvPr id="94" name="object 32"/>
            <p:cNvPicPr/>
            <p:nvPr/>
          </p:nvPicPr>
          <p:blipFill>
            <a:blip r:embed="rId7" cstate="print"/>
            <a:stretch>
              <a:fillRect/>
            </a:stretch>
          </p:blipFill>
          <p:spPr>
            <a:xfrm>
              <a:off x="3267138" y="2389241"/>
              <a:ext cx="838682" cy="422983"/>
            </a:xfrm>
            <a:prstGeom prst="rect">
              <a:avLst/>
            </a:prstGeom>
          </p:spPr>
        </p:pic>
        <p:pic>
          <p:nvPicPr>
            <p:cNvPr id="95" name="object 33"/>
            <p:cNvPicPr/>
            <p:nvPr/>
          </p:nvPicPr>
          <p:blipFill>
            <a:blip r:embed="rId8" cstate="print"/>
            <a:stretch>
              <a:fillRect/>
            </a:stretch>
          </p:blipFill>
          <p:spPr>
            <a:xfrm>
              <a:off x="4104482" y="2389241"/>
              <a:ext cx="838014" cy="447519"/>
            </a:xfrm>
            <a:prstGeom prst="rect">
              <a:avLst/>
            </a:prstGeom>
          </p:spPr>
        </p:pic>
        <p:pic>
          <p:nvPicPr>
            <p:cNvPr id="96" name="object 34"/>
            <p:cNvPicPr/>
            <p:nvPr/>
          </p:nvPicPr>
          <p:blipFill>
            <a:blip r:embed="rId9" cstate="print"/>
            <a:stretch>
              <a:fillRect/>
            </a:stretch>
          </p:blipFill>
          <p:spPr>
            <a:xfrm>
              <a:off x="2430462" y="2835427"/>
              <a:ext cx="178955" cy="148298"/>
            </a:xfrm>
            <a:prstGeom prst="rect">
              <a:avLst/>
            </a:prstGeom>
          </p:spPr>
        </p:pic>
        <p:pic>
          <p:nvPicPr>
            <p:cNvPr id="97" name="object 35"/>
            <p:cNvPicPr/>
            <p:nvPr/>
          </p:nvPicPr>
          <p:blipFill>
            <a:blip r:embed="rId10" cstate="print"/>
            <a:stretch>
              <a:fillRect/>
            </a:stretch>
          </p:blipFill>
          <p:spPr>
            <a:xfrm>
              <a:off x="4140415" y="2835427"/>
              <a:ext cx="802081" cy="448190"/>
            </a:xfrm>
            <a:prstGeom prst="rect">
              <a:avLst/>
            </a:prstGeom>
          </p:spPr>
        </p:pic>
        <p:pic>
          <p:nvPicPr>
            <p:cNvPr id="98" name="object 36"/>
            <p:cNvPicPr/>
            <p:nvPr/>
          </p:nvPicPr>
          <p:blipFill>
            <a:blip r:embed="rId11" cstate="print"/>
            <a:stretch>
              <a:fillRect/>
            </a:stretch>
          </p:blipFill>
          <p:spPr>
            <a:xfrm>
              <a:off x="4547705" y="3282277"/>
              <a:ext cx="394792" cy="895045"/>
            </a:xfrm>
            <a:prstGeom prst="rect">
              <a:avLst/>
            </a:prstGeom>
          </p:spPr>
        </p:pic>
        <p:pic>
          <p:nvPicPr>
            <p:cNvPr id="99" name="object 37"/>
            <p:cNvPicPr/>
            <p:nvPr/>
          </p:nvPicPr>
          <p:blipFill>
            <a:blip r:embed="rId12" cstate="print"/>
            <a:stretch>
              <a:fillRect/>
            </a:stretch>
          </p:blipFill>
          <p:spPr>
            <a:xfrm>
              <a:off x="4523826" y="4175988"/>
              <a:ext cx="418670" cy="885342"/>
            </a:xfrm>
            <a:prstGeom prst="rect">
              <a:avLst/>
            </a:prstGeom>
          </p:spPr>
        </p:pic>
        <p:pic>
          <p:nvPicPr>
            <p:cNvPr id="100" name="object 38"/>
            <p:cNvPicPr/>
            <p:nvPr/>
          </p:nvPicPr>
          <p:blipFill>
            <a:blip r:embed="rId13" cstate="print"/>
            <a:stretch>
              <a:fillRect/>
            </a:stretch>
          </p:blipFill>
          <p:spPr>
            <a:xfrm>
              <a:off x="4320438" y="4646777"/>
              <a:ext cx="204730" cy="260146"/>
            </a:xfrm>
            <a:prstGeom prst="rect">
              <a:avLst/>
            </a:prstGeom>
          </p:spPr>
        </p:pic>
        <p:pic>
          <p:nvPicPr>
            <p:cNvPr id="101" name="object 39"/>
            <p:cNvPicPr/>
            <p:nvPr/>
          </p:nvPicPr>
          <p:blipFill>
            <a:blip r:embed="rId14" cstate="print"/>
            <a:stretch>
              <a:fillRect/>
            </a:stretch>
          </p:blipFill>
          <p:spPr>
            <a:xfrm>
              <a:off x="4115803" y="4910099"/>
              <a:ext cx="409365" cy="159118"/>
            </a:xfrm>
            <a:prstGeom prst="rect">
              <a:avLst/>
            </a:prstGeom>
          </p:spPr>
        </p:pic>
        <p:sp>
          <p:nvSpPr>
            <p:cNvPr id="102" name="object 40"/>
            <p:cNvSpPr/>
            <p:nvPr/>
          </p:nvSpPr>
          <p:spPr>
            <a:xfrm>
              <a:off x="4317161" y="4906924"/>
              <a:ext cx="270510" cy="3175"/>
            </a:xfrm>
            <a:custGeom>
              <a:avLst/>
              <a:gdLst/>
              <a:ahLst/>
              <a:cxnLst/>
              <a:rect l="l" t="t" r="r" b="b"/>
              <a:pathLst>
                <a:path w="270510" h="3175">
                  <a:moveTo>
                    <a:pt x="270268" y="0"/>
                  </a:moveTo>
                  <a:lnTo>
                    <a:pt x="3276" y="0"/>
                  </a:lnTo>
                  <a:lnTo>
                    <a:pt x="0" y="3175"/>
                  </a:lnTo>
                  <a:lnTo>
                    <a:pt x="270268" y="3175"/>
                  </a:lnTo>
                  <a:lnTo>
                    <a:pt x="270268" y="0"/>
                  </a:lnTo>
                  <a:close/>
                </a:path>
              </a:pathLst>
            </a:custGeom>
            <a:solidFill>
              <a:srgbClr val="243F8E"/>
            </a:solidFill>
          </p:spPr>
          <p:txBody>
            <a:bodyPr wrap="square" lIns="0" tIns="0" rIns="0" bIns="0" rtlCol="0"/>
            <a:lstStyle/>
            <a:p>
              <a:endParaRPr/>
            </a:p>
          </p:txBody>
        </p:sp>
        <p:pic>
          <p:nvPicPr>
            <p:cNvPr id="103" name="object 41"/>
            <p:cNvPicPr/>
            <p:nvPr/>
          </p:nvPicPr>
          <p:blipFill>
            <a:blip r:embed="rId15" cstate="print"/>
            <a:stretch>
              <a:fillRect/>
            </a:stretch>
          </p:blipFill>
          <p:spPr>
            <a:xfrm>
              <a:off x="2724899" y="2214981"/>
              <a:ext cx="3175" cy="548716"/>
            </a:xfrm>
            <a:prstGeom prst="rect">
              <a:avLst/>
            </a:prstGeom>
          </p:spPr>
        </p:pic>
        <p:pic>
          <p:nvPicPr>
            <p:cNvPr id="104" name="object 42"/>
            <p:cNvPicPr/>
            <p:nvPr/>
          </p:nvPicPr>
          <p:blipFill>
            <a:blip r:embed="rId16" cstate="print"/>
            <a:stretch>
              <a:fillRect/>
            </a:stretch>
          </p:blipFill>
          <p:spPr>
            <a:xfrm>
              <a:off x="3761701" y="1943417"/>
              <a:ext cx="3162" cy="490588"/>
            </a:xfrm>
            <a:prstGeom prst="rect">
              <a:avLst/>
            </a:prstGeom>
          </p:spPr>
        </p:pic>
        <p:pic>
          <p:nvPicPr>
            <p:cNvPr id="105" name="object 43"/>
            <p:cNvPicPr/>
            <p:nvPr/>
          </p:nvPicPr>
          <p:blipFill>
            <a:blip r:embed="rId17" cstate="print"/>
            <a:stretch>
              <a:fillRect/>
            </a:stretch>
          </p:blipFill>
          <p:spPr>
            <a:xfrm>
              <a:off x="3308527" y="1943417"/>
              <a:ext cx="3162" cy="629640"/>
            </a:xfrm>
            <a:prstGeom prst="rect">
              <a:avLst/>
            </a:prstGeom>
          </p:spPr>
        </p:pic>
        <p:pic>
          <p:nvPicPr>
            <p:cNvPr id="106" name="object 44"/>
            <p:cNvPicPr/>
            <p:nvPr/>
          </p:nvPicPr>
          <p:blipFill>
            <a:blip r:embed="rId18" cstate="print"/>
            <a:stretch>
              <a:fillRect/>
            </a:stretch>
          </p:blipFill>
          <p:spPr>
            <a:xfrm>
              <a:off x="2430462" y="2719298"/>
              <a:ext cx="117183" cy="163207"/>
            </a:xfrm>
            <a:prstGeom prst="rect">
              <a:avLst/>
            </a:prstGeom>
          </p:spPr>
        </p:pic>
        <p:pic>
          <p:nvPicPr>
            <p:cNvPr id="107" name="object 45"/>
            <p:cNvPicPr/>
            <p:nvPr/>
          </p:nvPicPr>
          <p:blipFill>
            <a:blip r:embed="rId19" cstate="print"/>
            <a:stretch>
              <a:fillRect/>
            </a:stretch>
          </p:blipFill>
          <p:spPr>
            <a:xfrm>
              <a:off x="2881566" y="2609228"/>
              <a:ext cx="486968" cy="176885"/>
            </a:xfrm>
            <a:prstGeom prst="rect">
              <a:avLst/>
            </a:prstGeom>
          </p:spPr>
        </p:pic>
        <p:pic>
          <p:nvPicPr>
            <p:cNvPr id="108" name="object 46"/>
            <p:cNvPicPr/>
            <p:nvPr/>
          </p:nvPicPr>
          <p:blipFill>
            <a:blip r:embed="rId20" cstate="print"/>
            <a:stretch>
              <a:fillRect/>
            </a:stretch>
          </p:blipFill>
          <p:spPr>
            <a:xfrm>
              <a:off x="2865031" y="2596528"/>
              <a:ext cx="503504" cy="107353"/>
            </a:xfrm>
            <a:prstGeom prst="rect">
              <a:avLst/>
            </a:prstGeom>
          </p:spPr>
        </p:pic>
        <p:pic>
          <p:nvPicPr>
            <p:cNvPr id="109" name="object 47"/>
            <p:cNvPicPr/>
            <p:nvPr/>
          </p:nvPicPr>
          <p:blipFill>
            <a:blip r:embed="rId21" cstate="print"/>
            <a:stretch>
              <a:fillRect/>
            </a:stretch>
          </p:blipFill>
          <p:spPr>
            <a:xfrm>
              <a:off x="2654426" y="2708643"/>
              <a:ext cx="248589" cy="186220"/>
            </a:xfrm>
            <a:prstGeom prst="rect">
              <a:avLst/>
            </a:prstGeom>
          </p:spPr>
        </p:pic>
        <p:pic>
          <p:nvPicPr>
            <p:cNvPr id="110" name="object 48"/>
            <p:cNvPicPr/>
            <p:nvPr/>
          </p:nvPicPr>
          <p:blipFill>
            <a:blip r:embed="rId22" cstate="print"/>
            <a:stretch>
              <a:fillRect/>
            </a:stretch>
          </p:blipFill>
          <p:spPr>
            <a:xfrm>
              <a:off x="2636850" y="2692095"/>
              <a:ext cx="277951" cy="128663"/>
            </a:xfrm>
            <a:prstGeom prst="rect">
              <a:avLst/>
            </a:prstGeom>
          </p:spPr>
        </p:pic>
        <p:pic>
          <p:nvPicPr>
            <p:cNvPr id="111" name="object 49"/>
            <p:cNvPicPr/>
            <p:nvPr/>
          </p:nvPicPr>
          <p:blipFill>
            <a:blip r:embed="rId23" cstate="print"/>
            <a:stretch>
              <a:fillRect/>
            </a:stretch>
          </p:blipFill>
          <p:spPr>
            <a:xfrm>
              <a:off x="2453741" y="2827680"/>
              <a:ext cx="238137" cy="214312"/>
            </a:xfrm>
            <a:prstGeom prst="rect">
              <a:avLst/>
            </a:prstGeom>
          </p:spPr>
        </p:pic>
        <p:pic>
          <p:nvPicPr>
            <p:cNvPr id="112" name="object 50"/>
            <p:cNvPicPr/>
            <p:nvPr/>
          </p:nvPicPr>
          <p:blipFill>
            <a:blip r:embed="rId24" cstate="print"/>
            <a:stretch>
              <a:fillRect/>
            </a:stretch>
          </p:blipFill>
          <p:spPr>
            <a:xfrm>
              <a:off x="2444927" y="2810091"/>
              <a:ext cx="257619" cy="168731"/>
            </a:xfrm>
            <a:prstGeom prst="rect">
              <a:avLst/>
            </a:prstGeom>
          </p:spPr>
        </p:pic>
        <p:pic>
          <p:nvPicPr>
            <p:cNvPr id="113" name="object 51"/>
            <p:cNvPicPr/>
            <p:nvPr/>
          </p:nvPicPr>
          <p:blipFill>
            <a:blip r:embed="rId25" cstate="print"/>
            <a:stretch>
              <a:fillRect/>
            </a:stretch>
          </p:blipFill>
          <p:spPr>
            <a:xfrm>
              <a:off x="2430462" y="2987649"/>
              <a:ext cx="75120" cy="142582"/>
            </a:xfrm>
            <a:prstGeom prst="rect">
              <a:avLst/>
            </a:prstGeom>
          </p:spPr>
        </p:pic>
        <p:pic>
          <p:nvPicPr>
            <p:cNvPr id="114" name="object 52"/>
            <p:cNvPicPr/>
            <p:nvPr/>
          </p:nvPicPr>
          <p:blipFill>
            <a:blip r:embed="rId26" cstate="print"/>
            <a:stretch>
              <a:fillRect/>
            </a:stretch>
          </p:blipFill>
          <p:spPr>
            <a:xfrm>
              <a:off x="2430462" y="2969679"/>
              <a:ext cx="84289" cy="81102"/>
            </a:xfrm>
            <a:prstGeom prst="rect">
              <a:avLst/>
            </a:prstGeom>
          </p:spPr>
        </p:pic>
        <p:pic>
          <p:nvPicPr>
            <p:cNvPr id="115" name="object 53"/>
            <p:cNvPicPr/>
            <p:nvPr/>
          </p:nvPicPr>
          <p:blipFill>
            <a:blip r:embed="rId27" cstate="print"/>
            <a:stretch>
              <a:fillRect/>
            </a:stretch>
          </p:blipFill>
          <p:spPr>
            <a:xfrm>
              <a:off x="4283626" y="4271683"/>
              <a:ext cx="376816" cy="652614"/>
            </a:xfrm>
            <a:prstGeom prst="rect">
              <a:avLst/>
            </a:prstGeom>
          </p:spPr>
        </p:pic>
        <p:pic>
          <p:nvPicPr>
            <p:cNvPr id="116" name="object 54"/>
            <p:cNvPicPr/>
            <p:nvPr/>
          </p:nvPicPr>
          <p:blipFill>
            <a:blip r:embed="rId28" cstate="print"/>
            <a:stretch>
              <a:fillRect/>
            </a:stretch>
          </p:blipFill>
          <p:spPr>
            <a:xfrm>
              <a:off x="3908018" y="4802937"/>
              <a:ext cx="376948" cy="274408"/>
            </a:xfrm>
            <a:prstGeom prst="rect">
              <a:avLst/>
            </a:prstGeom>
          </p:spPr>
        </p:pic>
        <p:pic>
          <p:nvPicPr>
            <p:cNvPr id="117" name="object 55"/>
            <p:cNvPicPr/>
            <p:nvPr/>
          </p:nvPicPr>
          <p:blipFill>
            <a:blip r:embed="rId29" cstate="print"/>
            <a:stretch>
              <a:fillRect/>
            </a:stretch>
          </p:blipFill>
          <p:spPr>
            <a:xfrm>
              <a:off x="4091165" y="4292867"/>
              <a:ext cx="581545" cy="776820"/>
            </a:xfrm>
            <a:prstGeom prst="rect">
              <a:avLst/>
            </a:prstGeom>
          </p:spPr>
        </p:pic>
        <p:pic>
          <p:nvPicPr>
            <p:cNvPr id="118" name="object 56"/>
            <p:cNvPicPr/>
            <p:nvPr/>
          </p:nvPicPr>
          <p:blipFill>
            <a:blip r:embed="rId30" cstate="print"/>
            <a:stretch>
              <a:fillRect/>
            </a:stretch>
          </p:blipFill>
          <p:spPr>
            <a:xfrm>
              <a:off x="2430462" y="4902454"/>
              <a:ext cx="135445" cy="116369"/>
            </a:xfrm>
            <a:prstGeom prst="rect">
              <a:avLst/>
            </a:prstGeom>
          </p:spPr>
        </p:pic>
        <p:sp>
          <p:nvSpPr>
            <p:cNvPr id="119" name="object 57"/>
            <p:cNvSpPr/>
            <p:nvPr/>
          </p:nvSpPr>
          <p:spPr>
            <a:xfrm>
              <a:off x="2430462" y="4978921"/>
              <a:ext cx="88900" cy="3175"/>
            </a:xfrm>
            <a:custGeom>
              <a:avLst/>
              <a:gdLst/>
              <a:ahLst/>
              <a:cxnLst/>
              <a:rect l="l" t="t" r="r" b="b"/>
              <a:pathLst>
                <a:path w="88900" h="3175">
                  <a:moveTo>
                    <a:pt x="84569" y="0"/>
                  </a:moveTo>
                  <a:lnTo>
                    <a:pt x="0" y="0"/>
                  </a:lnTo>
                  <a:lnTo>
                    <a:pt x="0" y="3174"/>
                  </a:lnTo>
                  <a:lnTo>
                    <a:pt x="88417" y="3174"/>
                  </a:lnTo>
                  <a:lnTo>
                    <a:pt x="84569" y="0"/>
                  </a:lnTo>
                  <a:close/>
                </a:path>
              </a:pathLst>
            </a:custGeom>
            <a:solidFill>
              <a:srgbClr val="243F8E"/>
            </a:solidFill>
          </p:spPr>
          <p:txBody>
            <a:bodyPr wrap="square" lIns="0" tIns="0" rIns="0" bIns="0" rtlCol="0"/>
            <a:lstStyle/>
            <a:p>
              <a:endParaRPr/>
            </a:p>
          </p:txBody>
        </p:sp>
        <p:pic>
          <p:nvPicPr>
            <p:cNvPr id="120" name="object 58"/>
            <p:cNvPicPr/>
            <p:nvPr/>
          </p:nvPicPr>
          <p:blipFill>
            <a:blip r:embed="rId31" cstate="print"/>
            <a:stretch>
              <a:fillRect/>
            </a:stretch>
          </p:blipFill>
          <p:spPr>
            <a:xfrm>
              <a:off x="2430462" y="4764964"/>
              <a:ext cx="448399" cy="337756"/>
            </a:xfrm>
            <a:prstGeom prst="rect">
              <a:avLst/>
            </a:prstGeom>
          </p:spPr>
        </p:pic>
        <p:pic>
          <p:nvPicPr>
            <p:cNvPr id="121" name="object 59"/>
            <p:cNvPicPr/>
            <p:nvPr/>
          </p:nvPicPr>
          <p:blipFill>
            <a:blip r:embed="rId32" cstate="print"/>
            <a:stretch>
              <a:fillRect/>
            </a:stretch>
          </p:blipFill>
          <p:spPr>
            <a:xfrm>
              <a:off x="2430462" y="4884509"/>
              <a:ext cx="170027" cy="143700"/>
            </a:xfrm>
            <a:prstGeom prst="rect">
              <a:avLst/>
            </a:prstGeom>
          </p:spPr>
        </p:pic>
        <p:pic>
          <p:nvPicPr>
            <p:cNvPr id="122" name="object 60"/>
            <p:cNvPicPr/>
            <p:nvPr/>
          </p:nvPicPr>
          <p:blipFill>
            <a:blip r:embed="rId33" cstate="print"/>
            <a:stretch>
              <a:fillRect/>
            </a:stretch>
          </p:blipFill>
          <p:spPr>
            <a:xfrm>
              <a:off x="2875216" y="5094147"/>
              <a:ext cx="81775" cy="30746"/>
            </a:xfrm>
            <a:prstGeom prst="rect">
              <a:avLst/>
            </a:prstGeom>
          </p:spPr>
        </p:pic>
        <p:pic>
          <p:nvPicPr>
            <p:cNvPr id="123" name="object 61"/>
            <p:cNvPicPr/>
            <p:nvPr/>
          </p:nvPicPr>
          <p:blipFill>
            <a:blip r:embed="rId34" cstate="print"/>
            <a:stretch>
              <a:fillRect/>
            </a:stretch>
          </p:blipFill>
          <p:spPr>
            <a:xfrm>
              <a:off x="3381235" y="2609228"/>
              <a:ext cx="884946" cy="418084"/>
            </a:xfrm>
            <a:prstGeom prst="rect">
              <a:avLst/>
            </a:prstGeom>
          </p:spPr>
        </p:pic>
        <p:pic>
          <p:nvPicPr>
            <p:cNvPr id="124" name="object 62"/>
            <p:cNvPicPr/>
            <p:nvPr/>
          </p:nvPicPr>
          <p:blipFill>
            <a:blip r:embed="rId35" cstate="print"/>
            <a:stretch>
              <a:fillRect/>
            </a:stretch>
          </p:blipFill>
          <p:spPr>
            <a:xfrm>
              <a:off x="4217771" y="2949918"/>
              <a:ext cx="394436" cy="496062"/>
            </a:xfrm>
            <a:prstGeom prst="rect">
              <a:avLst/>
            </a:prstGeom>
          </p:spPr>
        </p:pic>
        <p:pic>
          <p:nvPicPr>
            <p:cNvPr id="125" name="object 63"/>
            <p:cNvPicPr/>
            <p:nvPr/>
          </p:nvPicPr>
          <p:blipFill>
            <a:blip r:embed="rId36" cstate="print"/>
            <a:stretch>
              <a:fillRect/>
            </a:stretch>
          </p:blipFill>
          <p:spPr>
            <a:xfrm>
              <a:off x="4518431" y="3444646"/>
              <a:ext cx="189077" cy="835951"/>
            </a:xfrm>
            <a:prstGeom prst="rect">
              <a:avLst/>
            </a:prstGeom>
          </p:spPr>
        </p:pic>
        <p:pic>
          <p:nvPicPr>
            <p:cNvPr id="126" name="object 64"/>
            <p:cNvPicPr/>
            <p:nvPr/>
          </p:nvPicPr>
          <p:blipFill>
            <a:blip r:embed="rId37" cstate="print"/>
            <a:stretch>
              <a:fillRect/>
            </a:stretch>
          </p:blipFill>
          <p:spPr>
            <a:xfrm>
              <a:off x="3368535" y="2596515"/>
              <a:ext cx="902334" cy="358864"/>
            </a:xfrm>
            <a:prstGeom prst="rect">
              <a:avLst/>
            </a:prstGeom>
          </p:spPr>
        </p:pic>
        <p:pic>
          <p:nvPicPr>
            <p:cNvPr id="127" name="object 65"/>
            <p:cNvPicPr/>
            <p:nvPr/>
          </p:nvPicPr>
          <p:blipFill>
            <a:blip r:embed="rId38" cstate="print"/>
            <a:stretch>
              <a:fillRect/>
            </a:stretch>
          </p:blipFill>
          <p:spPr>
            <a:xfrm>
              <a:off x="4269536" y="2937103"/>
              <a:ext cx="356870" cy="510222"/>
            </a:xfrm>
            <a:prstGeom prst="rect">
              <a:avLst/>
            </a:prstGeom>
          </p:spPr>
        </p:pic>
        <p:pic>
          <p:nvPicPr>
            <p:cNvPr id="128" name="object 66"/>
            <p:cNvPicPr/>
            <p:nvPr/>
          </p:nvPicPr>
          <p:blipFill>
            <a:blip r:embed="rId39" cstate="print"/>
            <a:stretch>
              <a:fillRect/>
            </a:stretch>
          </p:blipFill>
          <p:spPr>
            <a:xfrm>
              <a:off x="4581397" y="3445988"/>
              <a:ext cx="138811" cy="850168"/>
            </a:xfrm>
            <a:prstGeom prst="rect">
              <a:avLst/>
            </a:prstGeom>
          </p:spPr>
        </p:pic>
        <p:pic>
          <p:nvPicPr>
            <p:cNvPr id="129" name="object 67"/>
            <p:cNvPicPr/>
            <p:nvPr/>
          </p:nvPicPr>
          <p:blipFill>
            <a:blip r:embed="rId40" cstate="print"/>
            <a:stretch>
              <a:fillRect/>
            </a:stretch>
          </p:blipFill>
          <p:spPr>
            <a:xfrm>
              <a:off x="4695241" y="4671339"/>
              <a:ext cx="247268" cy="135127"/>
            </a:xfrm>
            <a:prstGeom prst="rect">
              <a:avLst/>
            </a:prstGeom>
          </p:spPr>
        </p:pic>
        <p:pic>
          <p:nvPicPr>
            <p:cNvPr id="130" name="object 68"/>
            <p:cNvPicPr/>
            <p:nvPr/>
          </p:nvPicPr>
          <p:blipFill>
            <a:blip r:embed="rId41" cstate="print"/>
            <a:stretch>
              <a:fillRect/>
            </a:stretch>
          </p:blipFill>
          <p:spPr>
            <a:xfrm>
              <a:off x="4703152" y="4850041"/>
              <a:ext cx="239344" cy="79603"/>
            </a:xfrm>
            <a:prstGeom prst="rect">
              <a:avLst/>
            </a:prstGeom>
          </p:spPr>
        </p:pic>
      </p:grpSp>
      <p:sp>
        <p:nvSpPr>
          <p:cNvPr id="131" name="object 69"/>
          <p:cNvSpPr txBox="1"/>
          <p:nvPr/>
        </p:nvSpPr>
        <p:spPr>
          <a:xfrm>
            <a:off x="4047820" y="4715835"/>
            <a:ext cx="429895" cy="345440"/>
          </a:xfrm>
          <a:prstGeom prst="rect">
            <a:avLst/>
          </a:prstGeom>
        </p:spPr>
        <p:txBody>
          <a:bodyPr vert="horz" wrap="square" lIns="0" tIns="12700" rIns="0" bIns="0" rtlCol="0">
            <a:spAutoFit/>
          </a:bodyPr>
          <a:lstStyle/>
          <a:p>
            <a:pPr marL="12700">
              <a:lnSpc>
                <a:spcPts val="1620"/>
              </a:lnSpc>
              <a:spcBef>
                <a:spcPts val="100"/>
              </a:spcBef>
            </a:pPr>
            <a:r>
              <a:rPr sz="1400" b="1" spc="-165" dirty="0">
                <a:solidFill>
                  <a:srgbClr val="25408F"/>
                </a:solidFill>
                <a:latin typeface="Tahoma"/>
                <a:cs typeface="Tahoma"/>
              </a:rPr>
              <a:t>16%</a:t>
            </a:r>
            <a:endParaRPr sz="1400">
              <a:latin typeface="Tahoma"/>
              <a:cs typeface="Tahoma"/>
            </a:endParaRPr>
          </a:p>
          <a:p>
            <a:pPr marL="12700">
              <a:lnSpc>
                <a:spcPts val="900"/>
              </a:lnSpc>
            </a:pPr>
            <a:r>
              <a:rPr sz="800" spc="10" dirty="0">
                <a:solidFill>
                  <a:srgbClr val="25408F"/>
                </a:solidFill>
                <a:latin typeface="Tahoma"/>
                <a:cs typeface="Tahoma"/>
              </a:rPr>
              <a:t>Prix/tarif</a:t>
            </a:r>
            <a:endParaRPr sz="800">
              <a:latin typeface="Tahoma"/>
              <a:cs typeface="Tahoma"/>
            </a:endParaRPr>
          </a:p>
        </p:txBody>
      </p:sp>
      <p:sp>
        <p:nvSpPr>
          <p:cNvPr id="135" name="object 73"/>
          <p:cNvSpPr txBox="1"/>
          <p:nvPr/>
        </p:nvSpPr>
        <p:spPr>
          <a:xfrm>
            <a:off x="26070" y="2302959"/>
            <a:ext cx="2041525" cy="2419985"/>
          </a:xfrm>
          <a:prstGeom prst="rect">
            <a:avLst/>
          </a:prstGeom>
        </p:spPr>
        <p:txBody>
          <a:bodyPr vert="horz" wrap="square" lIns="0" tIns="12700" rIns="0" bIns="0" rtlCol="0">
            <a:spAutoFit/>
          </a:bodyPr>
          <a:lstStyle/>
          <a:p>
            <a:pPr marR="5080" algn="r">
              <a:lnSpc>
                <a:spcPts val="1620"/>
              </a:lnSpc>
              <a:spcBef>
                <a:spcPts val="100"/>
              </a:spcBef>
            </a:pPr>
            <a:r>
              <a:rPr lang="fr-FR" sz="1400" b="1" spc="-60" dirty="0" smtClean="0">
                <a:solidFill>
                  <a:srgbClr val="25408F"/>
                </a:solidFill>
                <a:latin typeface="Tahoma"/>
                <a:cs typeface="Tahoma"/>
              </a:rPr>
              <a:t>  </a:t>
            </a:r>
            <a:endParaRPr sz="1400" dirty="0">
              <a:latin typeface="Tahoma"/>
              <a:cs typeface="Tahoma"/>
            </a:endParaRPr>
          </a:p>
          <a:p>
            <a:pPr marL="971550">
              <a:lnSpc>
                <a:spcPts val="900"/>
              </a:lnSpc>
            </a:pPr>
            <a:r>
              <a:rPr sz="800" spc="30" dirty="0">
                <a:solidFill>
                  <a:srgbClr val="25408F"/>
                </a:solidFill>
                <a:latin typeface="Tahoma"/>
                <a:cs typeface="Tahoma"/>
              </a:rPr>
              <a:t>P</a:t>
            </a:r>
            <a:r>
              <a:rPr sz="800" spc="-10" dirty="0">
                <a:solidFill>
                  <a:srgbClr val="25408F"/>
                </a:solidFill>
                <a:latin typeface="Tahoma"/>
                <a:cs typeface="Tahoma"/>
              </a:rPr>
              <a:t>r</a:t>
            </a:r>
            <a:r>
              <a:rPr sz="800" spc="-35" dirty="0">
                <a:solidFill>
                  <a:srgbClr val="25408F"/>
                </a:solidFill>
                <a:latin typeface="Tahoma"/>
                <a:cs typeface="Tahoma"/>
              </a:rPr>
              <a:t>a</a:t>
            </a:r>
            <a:r>
              <a:rPr sz="800" spc="20" dirty="0">
                <a:solidFill>
                  <a:srgbClr val="25408F"/>
                </a:solidFill>
                <a:latin typeface="Tahoma"/>
                <a:cs typeface="Tahoma"/>
              </a:rPr>
              <a:t>ti</a:t>
            </a:r>
            <a:r>
              <a:rPr sz="800" spc="-5" dirty="0">
                <a:solidFill>
                  <a:srgbClr val="25408F"/>
                </a:solidFill>
                <a:latin typeface="Tahoma"/>
                <a:cs typeface="Tahoma"/>
              </a:rPr>
              <a:t>que</a:t>
            </a:r>
            <a:r>
              <a:rPr sz="800" dirty="0">
                <a:solidFill>
                  <a:srgbClr val="25408F"/>
                </a:solidFill>
                <a:latin typeface="Tahoma"/>
                <a:cs typeface="Tahoma"/>
              </a:rPr>
              <a:t>s</a:t>
            </a:r>
            <a:r>
              <a:rPr sz="800" spc="-50" dirty="0">
                <a:solidFill>
                  <a:srgbClr val="25408F"/>
                </a:solidFill>
                <a:latin typeface="Tahoma"/>
                <a:cs typeface="Tahoma"/>
              </a:rPr>
              <a:t> </a:t>
            </a:r>
            <a:r>
              <a:rPr sz="800" dirty="0">
                <a:solidFill>
                  <a:srgbClr val="25408F"/>
                </a:solidFill>
                <a:latin typeface="Tahoma"/>
                <a:cs typeface="Tahoma"/>
              </a:rPr>
              <a:t>comme</a:t>
            </a:r>
            <a:r>
              <a:rPr sz="800" spc="-15" dirty="0">
                <a:solidFill>
                  <a:srgbClr val="25408F"/>
                </a:solidFill>
                <a:latin typeface="Tahoma"/>
                <a:cs typeface="Tahoma"/>
              </a:rPr>
              <a:t>r</a:t>
            </a:r>
            <a:r>
              <a:rPr sz="800" spc="-5" dirty="0">
                <a:solidFill>
                  <a:srgbClr val="25408F"/>
                </a:solidFill>
                <a:latin typeface="Tahoma"/>
                <a:cs typeface="Tahoma"/>
              </a:rPr>
              <a:t>ciales</a:t>
            </a:r>
            <a:endParaRPr sz="800" dirty="0">
              <a:latin typeface="Tahoma"/>
              <a:cs typeface="Tahoma"/>
            </a:endParaRPr>
          </a:p>
          <a:p>
            <a:pPr marR="89535" algn="ctr">
              <a:lnSpc>
                <a:spcPts val="1620"/>
              </a:lnSpc>
              <a:spcBef>
                <a:spcPts val="685"/>
              </a:spcBef>
            </a:pPr>
            <a:r>
              <a:rPr sz="1400" b="1" spc="-30" dirty="0">
                <a:solidFill>
                  <a:srgbClr val="25408F"/>
                </a:solidFill>
                <a:latin typeface="Tahoma"/>
                <a:cs typeface="Tahoma"/>
              </a:rPr>
              <a:t>3%</a:t>
            </a:r>
            <a:endParaRPr sz="1400" dirty="0">
              <a:latin typeface="Tahoma"/>
              <a:cs typeface="Tahoma"/>
            </a:endParaRPr>
          </a:p>
          <a:p>
            <a:pPr marR="901065" algn="r">
              <a:lnSpc>
                <a:spcPts val="900"/>
              </a:lnSpc>
            </a:pPr>
            <a:r>
              <a:rPr sz="800" spc="65" dirty="0">
                <a:solidFill>
                  <a:srgbClr val="25408F"/>
                </a:solidFill>
                <a:latin typeface="Tahoma"/>
                <a:cs typeface="Tahoma"/>
              </a:rPr>
              <a:t>Q</a:t>
            </a:r>
            <a:r>
              <a:rPr sz="800" dirty="0">
                <a:solidFill>
                  <a:srgbClr val="25408F"/>
                </a:solidFill>
                <a:latin typeface="Tahoma"/>
                <a:cs typeface="Tahoma"/>
              </a:rPr>
              <a:t>uali</a:t>
            </a:r>
            <a:r>
              <a:rPr sz="800" spc="-5" dirty="0">
                <a:solidFill>
                  <a:srgbClr val="25408F"/>
                </a:solidFill>
                <a:latin typeface="Tahoma"/>
                <a:cs typeface="Tahoma"/>
              </a:rPr>
              <a:t>t</a:t>
            </a:r>
            <a:r>
              <a:rPr sz="800" dirty="0">
                <a:solidFill>
                  <a:srgbClr val="25408F"/>
                </a:solidFill>
                <a:latin typeface="Tahoma"/>
                <a:cs typeface="Tahoma"/>
              </a:rPr>
              <a:t>é</a:t>
            </a:r>
            <a:r>
              <a:rPr sz="800" spc="-50" dirty="0">
                <a:solidFill>
                  <a:srgbClr val="25408F"/>
                </a:solidFill>
                <a:latin typeface="Tahoma"/>
                <a:cs typeface="Tahoma"/>
              </a:rPr>
              <a:t> </a:t>
            </a:r>
            <a:r>
              <a:rPr sz="800" spc="5" dirty="0">
                <a:solidFill>
                  <a:srgbClr val="25408F"/>
                </a:solidFill>
                <a:latin typeface="Tahoma"/>
                <a:cs typeface="Tahoma"/>
              </a:rPr>
              <a:t>de</a:t>
            </a:r>
            <a:r>
              <a:rPr sz="800" spc="-50" dirty="0">
                <a:solidFill>
                  <a:srgbClr val="25408F"/>
                </a:solidFill>
                <a:latin typeface="Tahoma"/>
                <a:cs typeface="Tahoma"/>
              </a:rPr>
              <a:t> </a:t>
            </a:r>
            <a:r>
              <a:rPr sz="800" spc="10" dirty="0">
                <a:solidFill>
                  <a:srgbClr val="25408F"/>
                </a:solidFill>
                <a:latin typeface="Tahoma"/>
                <a:cs typeface="Tahoma"/>
              </a:rPr>
              <a:t>f</a:t>
            </a:r>
            <a:r>
              <a:rPr sz="800" spc="5" dirty="0">
                <a:solidFill>
                  <a:srgbClr val="25408F"/>
                </a:solidFill>
                <a:latin typeface="Tahoma"/>
                <a:cs typeface="Tahoma"/>
              </a:rPr>
              <a:t>ournitu</a:t>
            </a:r>
            <a:r>
              <a:rPr sz="800" spc="-10" dirty="0">
                <a:solidFill>
                  <a:srgbClr val="25408F"/>
                </a:solidFill>
                <a:latin typeface="Tahoma"/>
                <a:cs typeface="Tahoma"/>
              </a:rPr>
              <a:t>r</a:t>
            </a:r>
            <a:r>
              <a:rPr sz="800" dirty="0">
                <a:solidFill>
                  <a:srgbClr val="25408F"/>
                </a:solidFill>
                <a:latin typeface="Tahoma"/>
                <a:cs typeface="Tahoma"/>
              </a:rPr>
              <a:t>e</a:t>
            </a:r>
            <a:endParaRPr sz="800" dirty="0">
              <a:latin typeface="Tahoma"/>
              <a:cs typeface="Tahoma"/>
            </a:endParaRPr>
          </a:p>
          <a:p>
            <a:pPr marR="98425" algn="ctr">
              <a:lnSpc>
                <a:spcPts val="1620"/>
              </a:lnSpc>
              <a:spcBef>
                <a:spcPts val="595"/>
              </a:spcBef>
            </a:pPr>
            <a:r>
              <a:rPr sz="1400" b="1" spc="5" dirty="0">
                <a:solidFill>
                  <a:srgbClr val="25408F"/>
                </a:solidFill>
                <a:latin typeface="Tahoma"/>
                <a:cs typeface="Tahoma"/>
              </a:rPr>
              <a:t>4%</a:t>
            </a:r>
            <a:endParaRPr sz="1400" dirty="0">
              <a:latin typeface="Tahoma"/>
              <a:cs typeface="Tahoma"/>
            </a:endParaRPr>
          </a:p>
          <a:p>
            <a:pPr marR="902335" algn="r">
              <a:lnSpc>
                <a:spcPts val="900"/>
              </a:lnSpc>
            </a:pPr>
            <a:r>
              <a:rPr sz="800" spc="55" dirty="0">
                <a:solidFill>
                  <a:srgbClr val="25408F"/>
                </a:solidFill>
                <a:latin typeface="Tahoma"/>
                <a:cs typeface="Tahoma"/>
              </a:rPr>
              <a:t>D</a:t>
            </a:r>
            <a:r>
              <a:rPr sz="800" spc="-10" dirty="0">
                <a:solidFill>
                  <a:srgbClr val="25408F"/>
                </a:solidFill>
                <a:latin typeface="Tahoma"/>
                <a:cs typeface="Tahoma"/>
              </a:rPr>
              <a:t>élai</a:t>
            </a:r>
            <a:r>
              <a:rPr sz="800" spc="-5" dirty="0">
                <a:solidFill>
                  <a:srgbClr val="25408F"/>
                </a:solidFill>
                <a:latin typeface="Tahoma"/>
                <a:cs typeface="Tahoma"/>
              </a:rPr>
              <a:t>s</a:t>
            </a:r>
            <a:r>
              <a:rPr sz="800" spc="-50" dirty="0">
                <a:solidFill>
                  <a:srgbClr val="25408F"/>
                </a:solidFill>
                <a:latin typeface="Tahoma"/>
                <a:cs typeface="Tahoma"/>
              </a:rPr>
              <a:t> </a:t>
            </a:r>
            <a:r>
              <a:rPr sz="800" dirty="0">
                <a:solidFill>
                  <a:srgbClr val="25408F"/>
                </a:solidFill>
                <a:latin typeface="Tahoma"/>
                <a:cs typeface="Tahoma"/>
              </a:rPr>
              <a:t>c</a:t>
            </a:r>
            <a:r>
              <a:rPr sz="800" spc="10" dirty="0">
                <a:solidFill>
                  <a:srgbClr val="25408F"/>
                </a:solidFill>
                <a:latin typeface="Tahoma"/>
                <a:cs typeface="Tahoma"/>
              </a:rPr>
              <a:t>o</a:t>
            </a:r>
            <a:r>
              <a:rPr sz="800" dirty="0">
                <a:solidFill>
                  <a:srgbClr val="25408F"/>
                </a:solidFill>
                <a:latin typeface="Tahoma"/>
                <a:cs typeface="Tahoma"/>
              </a:rPr>
              <a:t>n</a:t>
            </a:r>
            <a:r>
              <a:rPr sz="800" spc="10" dirty="0">
                <a:solidFill>
                  <a:srgbClr val="25408F"/>
                </a:solidFill>
                <a:latin typeface="Tahoma"/>
                <a:cs typeface="Tahoma"/>
              </a:rPr>
              <a:t>t</a:t>
            </a:r>
            <a:r>
              <a:rPr sz="800" dirty="0">
                <a:solidFill>
                  <a:srgbClr val="25408F"/>
                </a:solidFill>
                <a:latin typeface="Tahoma"/>
                <a:cs typeface="Tahoma"/>
              </a:rPr>
              <a:t>r</a:t>
            </a:r>
            <a:r>
              <a:rPr sz="800" spc="-5" dirty="0">
                <a:solidFill>
                  <a:srgbClr val="25408F"/>
                </a:solidFill>
                <a:latin typeface="Tahoma"/>
                <a:cs typeface="Tahoma"/>
              </a:rPr>
              <a:t>actuels</a:t>
            </a:r>
            <a:endParaRPr sz="800" dirty="0">
              <a:latin typeface="Tahoma"/>
              <a:cs typeface="Tahoma"/>
            </a:endParaRPr>
          </a:p>
          <a:p>
            <a:pPr marR="98425" algn="ctr">
              <a:lnSpc>
                <a:spcPts val="1620"/>
              </a:lnSpc>
              <a:spcBef>
                <a:spcPts val="345"/>
              </a:spcBef>
            </a:pPr>
            <a:r>
              <a:rPr sz="1400" b="1" spc="5" dirty="0">
                <a:solidFill>
                  <a:srgbClr val="25408F"/>
                </a:solidFill>
                <a:latin typeface="Tahoma"/>
                <a:cs typeface="Tahoma"/>
              </a:rPr>
              <a:t>4%</a:t>
            </a:r>
            <a:endParaRPr sz="1400" dirty="0">
              <a:latin typeface="Tahoma"/>
              <a:cs typeface="Tahoma"/>
            </a:endParaRPr>
          </a:p>
          <a:p>
            <a:pPr marR="901065" algn="r">
              <a:lnSpc>
                <a:spcPts val="900"/>
              </a:lnSpc>
            </a:pPr>
            <a:r>
              <a:rPr sz="800" spc="-25" dirty="0">
                <a:solidFill>
                  <a:srgbClr val="25408F"/>
                </a:solidFill>
                <a:latin typeface="Tahoma"/>
                <a:cs typeface="Tahoma"/>
              </a:rPr>
              <a:t>S</a:t>
            </a:r>
            <a:r>
              <a:rPr sz="800" dirty="0">
                <a:solidFill>
                  <a:srgbClr val="25408F"/>
                </a:solidFill>
                <a:latin typeface="Tahoma"/>
                <a:cs typeface="Tahoma"/>
              </a:rPr>
              <a:t>uspension</a:t>
            </a:r>
            <a:r>
              <a:rPr sz="800" spc="-50" dirty="0">
                <a:solidFill>
                  <a:srgbClr val="25408F"/>
                </a:solidFill>
                <a:latin typeface="Tahoma"/>
                <a:cs typeface="Tahoma"/>
              </a:rPr>
              <a:t> </a:t>
            </a:r>
            <a:r>
              <a:rPr sz="800" spc="5" dirty="0">
                <a:solidFill>
                  <a:srgbClr val="25408F"/>
                </a:solidFill>
                <a:latin typeface="Tahoma"/>
                <a:cs typeface="Tahoma"/>
              </a:rPr>
              <a:t>de</a:t>
            </a:r>
            <a:r>
              <a:rPr sz="800" spc="-50" dirty="0">
                <a:solidFill>
                  <a:srgbClr val="25408F"/>
                </a:solidFill>
                <a:latin typeface="Tahoma"/>
                <a:cs typeface="Tahoma"/>
              </a:rPr>
              <a:t> </a:t>
            </a:r>
            <a:r>
              <a:rPr sz="800" spc="15" dirty="0">
                <a:solidFill>
                  <a:srgbClr val="25408F"/>
                </a:solidFill>
                <a:latin typeface="Tahoma"/>
                <a:cs typeface="Tahoma"/>
              </a:rPr>
              <a:t>f</a:t>
            </a:r>
            <a:r>
              <a:rPr sz="800" spc="5" dirty="0">
                <a:solidFill>
                  <a:srgbClr val="25408F"/>
                </a:solidFill>
                <a:latin typeface="Tahoma"/>
                <a:cs typeface="Tahoma"/>
              </a:rPr>
              <a:t>ournitu</a:t>
            </a:r>
            <a:r>
              <a:rPr sz="800" spc="-10" dirty="0">
                <a:solidFill>
                  <a:srgbClr val="25408F"/>
                </a:solidFill>
                <a:latin typeface="Tahoma"/>
                <a:cs typeface="Tahoma"/>
              </a:rPr>
              <a:t>r</a:t>
            </a:r>
            <a:r>
              <a:rPr sz="800" dirty="0">
                <a:solidFill>
                  <a:srgbClr val="25408F"/>
                </a:solidFill>
                <a:latin typeface="Tahoma"/>
                <a:cs typeface="Tahoma"/>
              </a:rPr>
              <a:t>e</a:t>
            </a:r>
            <a:endParaRPr sz="800" dirty="0">
              <a:latin typeface="Tahoma"/>
              <a:cs typeface="Tahoma"/>
            </a:endParaRPr>
          </a:p>
          <a:p>
            <a:pPr>
              <a:lnSpc>
                <a:spcPct val="100000"/>
              </a:lnSpc>
              <a:spcBef>
                <a:spcPts val="35"/>
              </a:spcBef>
            </a:pPr>
            <a:endParaRPr sz="700" dirty="0">
              <a:latin typeface="Tahoma"/>
              <a:cs typeface="Tahoma"/>
            </a:endParaRPr>
          </a:p>
          <a:p>
            <a:pPr marR="87630" algn="ctr">
              <a:lnSpc>
                <a:spcPts val="1620"/>
              </a:lnSpc>
            </a:pPr>
            <a:r>
              <a:rPr sz="1400" b="1" spc="-35" dirty="0">
                <a:solidFill>
                  <a:srgbClr val="25408F"/>
                </a:solidFill>
                <a:latin typeface="Tahoma"/>
                <a:cs typeface="Tahoma"/>
              </a:rPr>
              <a:t>5%</a:t>
            </a:r>
            <a:endParaRPr sz="1400" dirty="0">
              <a:latin typeface="Tahoma"/>
              <a:cs typeface="Tahoma"/>
            </a:endParaRPr>
          </a:p>
          <a:p>
            <a:pPr marR="901700" algn="r">
              <a:lnSpc>
                <a:spcPts val="900"/>
              </a:lnSpc>
            </a:pPr>
            <a:r>
              <a:rPr sz="800" spc="-5" dirty="0">
                <a:solidFill>
                  <a:srgbClr val="25408F"/>
                </a:solidFill>
                <a:latin typeface="Tahoma"/>
                <a:cs typeface="Tahoma"/>
              </a:rPr>
              <a:t>R</a:t>
            </a:r>
            <a:r>
              <a:rPr sz="800" spc="-10" dirty="0">
                <a:solidFill>
                  <a:srgbClr val="25408F"/>
                </a:solidFill>
                <a:latin typeface="Tahoma"/>
                <a:cs typeface="Tahoma"/>
              </a:rPr>
              <a:t>a</a:t>
            </a:r>
            <a:r>
              <a:rPr sz="800" spc="-15" dirty="0">
                <a:solidFill>
                  <a:srgbClr val="25408F"/>
                </a:solidFill>
                <a:latin typeface="Tahoma"/>
                <a:cs typeface="Tahoma"/>
              </a:rPr>
              <a:t>c</a:t>
            </a:r>
            <a:r>
              <a:rPr sz="800" dirty="0">
                <a:solidFill>
                  <a:srgbClr val="25408F"/>
                </a:solidFill>
                <a:latin typeface="Tahoma"/>
                <a:cs typeface="Tahoma"/>
              </a:rPr>
              <a:t>c</a:t>
            </a:r>
            <a:r>
              <a:rPr sz="800" spc="15" dirty="0">
                <a:solidFill>
                  <a:srgbClr val="25408F"/>
                </a:solidFill>
                <a:latin typeface="Tahoma"/>
                <a:cs typeface="Tahoma"/>
              </a:rPr>
              <a:t>o</a:t>
            </a:r>
            <a:r>
              <a:rPr sz="800" spc="-5" dirty="0">
                <a:solidFill>
                  <a:srgbClr val="25408F"/>
                </a:solidFill>
                <a:latin typeface="Tahoma"/>
                <a:cs typeface="Tahoma"/>
              </a:rPr>
              <a:t>r</a:t>
            </a:r>
            <a:r>
              <a:rPr sz="800" dirty="0">
                <a:solidFill>
                  <a:srgbClr val="25408F"/>
                </a:solidFill>
                <a:latin typeface="Tahoma"/>
                <a:cs typeface="Tahoma"/>
              </a:rPr>
              <a:t>deme</a:t>
            </a:r>
            <a:r>
              <a:rPr sz="800" spc="-5" dirty="0">
                <a:solidFill>
                  <a:srgbClr val="25408F"/>
                </a:solidFill>
                <a:latin typeface="Tahoma"/>
                <a:cs typeface="Tahoma"/>
              </a:rPr>
              <a:t>n</a:t>
            </a:r>
            <a:r>
              <a:rPr sz="800" spc="20" dirty="0">
                <a:solidFill>
                  <a:srgbClr val="25408F"/>
                </a:solidFill>
                <a:latin typeface="Tahoma"/>
                <a:cs typeface="Tahoma"/>
              </a:rPr>
              <a:t>t</a:t>
            </a:r>
            <a:r>
              <a:rPr sz="800" spc="-50" dirty="0">
                <a:solidFill>
                  <a:srgbClr val="25408F"/>
                </a:solidFill>
                <a:latin typeface="Tahoma"/>
                <a:cs typeface="Tahoma"/>
              </a:rPr>
              <a:t> </a:t>
            </a:r>
            <a:r>
              <a:rPr sz="800" spc="30" dirty="0">
                <a:solidFill>
                  <a:srgbClr val="25408F"/>
                </a:solidFill>
                <a:latin typeface="Tahoma"/>
                <a:cs typeface="Tahoma"/>
              </a:rPr>
              <a:t>/</a:t>
            </a:r>
            <a:r>
              <a:rPr sz="800" spc="-20" dirty="0">
                <a:solidFill>
                  <a:srgbClr val="25408F"/>
                </a:solidFill>
                <a:latin typeface="Tahoma"/>
                <a:cs typeface="Tahoma"/>
              </a:rPr>
              <a:t>r</a:t>
            </a:r>
            <a:r>
              <a:rPr sz="800" spc="-10" dirty="0">
                <a:solidFill>
                  <a:srgbClr val="25408F"/>
                </a:solidFill>
                <a:latin typeface="Tahoma"/>
                <a:cs typeface="Tahoma"/>
              </a:rPr>
              <a:t>éseaux</a:t>
            </a:r>
            <a:endParaRPr sz="800" dirty="0">
              <a:latin typeface="Tahoma"/>
              <a:cs typeface="Tahoma"/>
            </a:endParaRPr>
          </a:p>
          <a:p>
            <a:pPr>
              <a:lnSpc>
                <a:spcPct val="100000"/>
              </a:lnSpc>
              <a:spcBef>
                <a:spcPts val="20"/>
              </a:spcBef>
            </a:pPr>
            <a:endParaRPr sz="1000" dirty="0">
              <a:latin typeface="Tahoma"/>
              <a:cs typeface="Tahoma"/>
            </a:endParaRPr>
          </a:p>
          <a:p>
            <a:pPr marR="98425" algn="ctr">
              <a:lnSpc>
                <a:spcPts val="1620"/>
              </a:lnSpc>
            </a:pPr>
            <a:r>
              <a:rPr sz="1400" b="1" spc="5" dirty="0">
                <a:solidFill>
                  <a:srgbClr val="25408F"/>
                </a:solidFill>
                <a:latin typeface="Tahoma"/>
                <a:cs typeface="Tahoma"/>
              </a:rPr>
              <a:t>8%</a:t>
            </a:r>
            <a:endParaRPr sz="1400" dirty="0">
              <a:latin typeface="Tahoma"/>
              <a:cs typeface="Tahoma"/>
            </a:endParaRPr>
          </a:p>
          <a:p>
            <a:pPr marR="901700" algn="r">
              <a:lnSpc>
                <a:spcPts val="900"/>
              </a:lnSpc>
            </a:pPr>
            <a:r>
              <a:rPr sz="800" spc="-25" dirty="0">
                <a:solidFill>
                  <a:srgbClr val="25408F"/>
                </a:solidFill>
                <a:latin typeface="Tahoma"/>
                <a:cs typeface="Tahoma"/>
              </a:rPr>
              <a:t>R</a:t>
            </a:r>
            <a:r>
              <a:rPr sz="800" spc="-5" dirty="0">
                <a:solidFill>
                  <a:srgbClr val="25408F"/>
                </a:solidFill>
                <a:latin typeface="Tahoma"/>
                <a:cs typeface="Tahoma"/>
              </a:rPr>
              <a:t>ésilia</a:t>
            </a:r>
            <a:r>
              <a:rPr sz="800" spc="20" dirty="0">
                <a:solidFill>
                  <a:srgbClr val="25408F"/>
                </a:solidFill>
                <a:latin typeface="Tahoma"/>
                <a:cs typeface="Tahoma"/>
              </a:rPr>
              <a:t>ti</a:t>
            </a:r>
            <a:r>
              <a:rPr sz="800" spc="10" dirty="0">
                <a:solidFill>
                  <a:srgbClr val="25408F"/>
                </a:solidFill>
                <a:latin typeface="Tahoma"/>
                <a:cs typeface="Tahoma"/>
              </a:rPr>
              <a:t>on</a:t>
            </a:r>
            <a:r>
              <a:rPr sz="800" spc="-50" dirty="0">
                <a:solidFill>
                  <a:srgbClr val="25408F"/>
                </a:solidFill>
                <a:latin typeface="Tahoma"/>
                <a:cs typeface="Tahoma"/>
              </a:rPr>
              <a:t> </a:t>
            </a:r>
            <a:r>
              <a:rPr sz="800" dirty="0">
                <a:solidFill>
                  <a:srgbClr val="25408F"/>
                </a:solidFill>
                <a:latin typeface="Tahoma"/>
                <a:cs typeface="Tahoma"/>
              </a:rPr>
              <a:t>ine</a:t>
            </a:r>
            <a:r>
              <a:rPr sz="800" spc="5" dirty="0">
                <a:solidFill>
                  <a:srgbClr val="25408F"/>
                </a:solidFill>
                <a:latin typeface="Tahoma"/>
                <a:cs typeface="Tahoma"/>
              </a:rPr>
              <a:t>xpliquée</a:t>
            </a:r>
            <a:endParaRPr sz="800" dirty="0">
              <a:latin typeface="Tahoma"/>
              <a:cs typeface="Tahoma"/>
            </a:endParaRPr>
          </a:p>
        </p:txBody>
      </p:sp>
      <p:grpSp>
        <p:nvGrpSpPr>
          <p:cNvPr id="136" name="object 74"/>
          <p:cNvGrpSpPr/>
          <p:nvPr/>
        </p:nvGrpSpPr>
        <p:grpSpPr>
          <a:xfrm>
            <a:off x="1488163" y="2046657"/>
            <a:ext cx="3002280" cy="3253740"/>
            <a:chOff x="2121809" y="1943417"/>
            <a:chExt cx="3002280" cy="3253740"/>
          </a:xfrm>
        </p:grpSpPr>
        <p:pic>
          <p:nvPicPr>
            <p:cNvPr id="137" name="object 75"/>
            <p:cNvPicPr/>
            <p:nvPr/>
          </p:nvPicPr>
          <p:blipFill>
            <a:blip r:embed="rId42" cstate="print"/>
            <a:stretch>
              <a:fillRect/>
            </a:stretch>
          </p:blipFill>
          <p:spPr>
            <a:xfrm>
              <a:off x="2987370" y="1943417"/>
              <a:ext cx="246887" cy="58369"/>
            </a:xfrm>
            <a:prstGeom prst="rect">
              <a:avLst/>
            </a:prstGeom>
          </p:spPr>
        </p:pic>
        <p:pic>
          <p:nvPicPr>
            <p:cNvPr id="138" name="object 76"/>
            <p:cNvPicPr/>
            <p:nvPr/>
          </p:nvPicPr>
          <p:blipFill>
            <a:blip r:embed="rId43" cstate="print"/>
            <a:stretch>
              <a:fillRect/>
            </a:stretch>
          </p:blipFill>
          <p:spPr>
            <a:xfrm>
              <a:off x="2451023" y="2708097"/>
              <a:ext cx="1727934" cy="413143"/>
            </a:xfrm>
            <a:prstGeom prst="rect">
              <a:avLst/>
            </a:prstGeom>
          </p:spPr>
        </p:pic>
        <p:pic>
          <p:nvPicPr>
            <p:cNvPr id="139" name="object 77"/>
            <p:cNvPicPr/>
            <p:nvPr/>
          </p:nvPicPr>
          <p:blipFill>
            <a:blip r:embed="rId44" cstate="print"/>
            <a:stretch>
              <a:fillRect/>
            </a:stretch>
          </p:blipFill>
          <p:spPr>
            <a:xfrm>
              <a:off x="4177616" y="3003181"/>
              <a:ext cx="366215" cy="531368"/>
            </a:xfrm>
            <a:prstGeom prst="rect">
              <a:avLst/>
            </a:prstGeom>
          </p:spPr>
        </p:pic>
        <p:pic>
          <p:nvPicPr>
            <p:cNvPr id="140" name="object 78"/>
            <p:cNvPicPr/>
            <p:nvPr/>
          </p:nvPicPr>
          <p:blipFill>
            <a:blip r:embed="rId45" cstate="print"/>
            <a:stretch>
              <a:fillRect/>
            </a:stretch>
          </p:blipFill>
          <p:spPr>
            <a:xfrm>
              <a:off x="2430462" y="3119906"/>
              <a:ext cx="1748495" cy="414647"/>
            </a:xfrm>
            <a:prstGeom prst="rect">
              <a:avLst/>
            </a:prstGeom>
          </p:spPr>
        </p:pic>
        <p:pic>
          <p:nvPicPr>
            <p:cNvPr id="141" name="object 79"/>
            <p:cNvPicPr/>
            <p:nvPr/>
          </p:nvPicPr>
          <p:blipFill>
            <a:blip r:embed="rId46" cstate="print"/>
            <a:stretch>
              <a:fillRect/>
            </a:stretch>
          </p:blipFill>
          <p:spPr>
            <a:xfrm>
              <a:off x="2430462" y="3533211"/>
              <a:ext cx="1748495" cy="415318"/>
            </a:xfrm>
            <a:prstGeom prst="rect">
              <a:avLst/>
            </a:prstGeom>
          </p:spPr>
        </p:pic>
        <p:pic>
          <p:nvPicPr>
            <p:cNvPr id="142" name="object 80"/>
            <p:cNvPicPr/>
            <p:nvPr/>
          </p:nvPicPr>
          <p:blipFill>
            <a:blip r:embed="rId47" cstate="print"/>
            <a:stretch>
              <a:fillRect/>
            </a:stretch>
          </p:blipFill>
          <p:spPr>
            <a:xfrm>
              <a:off x="4177616" y="3533216"/>
              <a:ext cx="436712" cy="828619"/>
            </a:xfrm>
            <a:prstGeom prst="rect">
              <a:avLst/>
            </a:prstGeom>
          </p:spPr>
        </p:pic>
        <p:pic>
          <p:nvPicPr>
            <p:cNvPr id="143" name="object 81"/>
            <p:cNvPicPr/>
            <p:nvPr/>
          </p:nvPicPr>
          <p:blipFill>
            <a:blip r:embed="rId48" cstate="print"/>
            <a:stretch>
              <a:fillRect/>
            </a:stretch>
          </p:blipFill>
          <p:spPr>
            <a:xfrm>
              <a:off x="2430462" y="3947188"/>
              <a:ext cx="1748495" cy="414647"/>
            </a:xfrm>
            <a:prstGeom prst="rect">
              <a:avLst/>
            </a:prstGeom>
          </p:spPr>
        </p:pic>
        <p:pic>
          <p:nvPicPr>
            <p:cNvPr id="144" name="object 82"/>
            <p:cNvPicPr/>
            <p:nvPr/>
          </p:nvPicPr>
          <p:blipFill>
            <a:blip r:embed="rId49" cstate="print"/>
            <a:stretch>
              <a:fillRect/>
            </a:stretch>
          </p:blipFill>
          <p:spPr>
            <a:xfrm>
              <a:off x="2430462" y="4360493"/>
              <a:ext cx="1748495" cy="414647"/>
            </a:xfrm>
            <a:prstGeom prst="rect">
              <a:avLst/>
            </a:prstGeom>
          </p:spPr>
        </p:pic>
        <p:pic>
          <p:nvPicPr>
            <p:cNvPr id="145" name="object 83"/>
            <p:cNvPicPr/>
            <p:nvPr/>
          </p:nvPicPr>
          <p:blipFill>
            <a:blip r:embed="rId50" cstate="print"/>
            <a:stretch>
              <a:fillRect/>
            </a:stretch>
          </p:blipFill>
          <p:spPr>
            <a:xfrm>
              <a:off x="4177616" y="4360494"/>
              <a:ext cx="366265" cy="531507"/>
            </a:xfrm>
            <a:prstGeom prst="rect">
              <a:avLst/>
            </a:prstGeom>
          </p:spPr>
        </p:pic>
        <p:pic>
          <p:nvPicPr>
            <p:cNvPr id="146" name="object 84"/>
            <p:cNvPicPr/>
            <p:nvPr/>
          </p:nvPicPr>
          <p:blipFill>
            <a:blip r:embed="rId51" cstate="print"/>
            <a:stretch>
              <a:fillRect/>
            </a:stretch>
          </p:blipFill>
          <p:spPr>
            <a:xfrm>
              <a:off x="2450909" y="4773799"/>
              <a:ext cx="1728048" cy="413274"/>
            </a:xfrm>
            <a:prstGeom prst="rect">
              <a:avLst/>
            </a:prstGeom>
          </p:spPr>
        </p:pic>
        <p:pic>
          <p:nvPicPr>
            <p:cNvPr id="147" name="object 85"/>
            <p:cNvPicPr/>
            <p:nvPr/>
          </p:nvPicPr>
          <p:blipFill>
            <a:blip r:embed="rId52" cstate="print"/>
            <a:stretch>
              <a:fillRect/>
            </a:stretch>
          </p:blipFill>
          <p:spPr>
            <a:xfrm>
              <a:off x="2443683" y="2700426"/>
              <a:ext cx="864374" cy="414782"/>
            </a:xfrm>
            <a:prstGeom prst="rect">
              <a:avLst/>
            </a:prstGeom>
          </p:spPr>
        </p:pic>
        <p:pic>
          <p:nvPicPr>
            <p:cNvPr id="148" name="object 86"/>
            <p:cNvPicPr/>
            <p:nvPr/>
          </p:nvPicPr>
          <p:blipFill>
            <a:blip r:embed="rId53" cstate="print"/>
            <a:stretch>
              <a:fillRect/>
            </a:stretch>
          </p:blipFill>
          <p:spPr>
            <a:xfrm>
              <a:off x="3306724" y="2698673"/>
              <a:ext cx="879614" cy="311988"/>
            </a:xfrm>
            <a:prstGeom prst="rect">
              <a:avLst/>
            </a:prstGeom>
          </p:spPr>
        </p:pic>
        <p:pic>
          <p:nvPicPr>
            <p:cNvPr id="149" name="object 87"/>
            <p:cNvPicPr/>
            <p:nvPr/>
          </p:nvPicPr>
          <p:blipFill>
            <a:blip r:embed="rId54" cstate="print"/>
            <a:stretch>
              <a:fillRect/>
            </a:stretch>
          </p:blipFill>
          <p:spPr>
            <a:xfrm>
              <a:off x="4184996" y="2997009"/>
              <a:ext cx="367979" cy="534859"/>
            </a:xfrm>
            <a:prstGeom prst="rect">
              <a:avLst/>
            </a:prstGeom>
          </p:spPr>
        </p:pic>
        <p:pic>
          <p:nvPicPr>
            <p:cNvPr id="150" name="object 88"/>
            <p:cNvPicPr/>
            <p:nvPr/>
          </p:nvPicPr>
          <p:blipFill>
            <a:blip r:embed="rId55" cstate="print"/>
            <a:stretch>
              <a:fillRect/>
            </a:stretch>
          </p:blipFill>
          <p:spPr>
            <a:xfrm>
              <a:off x="2430462" y="3113874"/>
              <a:ext cx="27216" cy="30937"/>
            </a:xfrm>
            <a:prstGeom prst="rect">
              <a:avLst/>
            </a:prstGeom>
          </p:spPr>
        </p:pic>
        <p:pic>
          <p:nvPicPr>
            <p:cNvPr id="151" name="object 89"/>
            <p:cNvPicPr/>
            <p:nvPr/>
          </p:nvPicPr>
          <p:blipFill>
            <a:blip r:embed="rId56" cstate="print"/>
            <a:stretch>
              <a:fillRect/>
            </a:stretch>
          </p:blipFill>
          <p:spPr>
            <a:xfrm>
              <a:off x="4542396" y="3530536"/>
              <a:ext cx="81444" cy="833982"/>
            </a:xfrm>
            <a:prstGeom prst="rect">
              <a:avLst/>
            </a:prstGeom>
          </p:spPr>
        </p:pic>
        <p:pic>
          <p:nvPicPr>
            <p:cNvPr id="152" name="object 90"/>
            <p:cNvPicPr/>
            <p:nvPr/>
          </p:nvPicPr>
          <p:blipFill>
            <a:blip r:embed="rId57" cstate="print"/>
            <a:stretch>
              <a:fillRect/>
            </a:stretch>
          </p:blipFill>
          <p:spPr>
            <a:xfrm>
              <a:off x="2430462" y="4750358"/>
              <a:ext cx="438797" cy="339585"/>
            </a:xfrm>
            <a:prstGeom prst="rect">
              <a:avLst/>
            </a:prstGeom>
          </p:spPr>
        </p:pic>
        <p:pic>
          <p:nvPicPr>
            <p:cNvPr id="153" name="object 91"/>
            <p:cNvPicPr/>
            <p:nvPr/>
          </p:nvPicPr>
          <p:blipFill>
            <a:blip r:embed="rId58" cstate="print"/>
            <a:stretch>
              <a:fillRect/>
            </a:stretch>
          </p:blipFill>
          <p:spPr>
            <a:xfrm>
              <a:off x="4184996" y="4363186"/>
              <a:ext cx="368055" cy="535000"/>
            </a:xfrm>
            <a:prstGeom prst="rect">
              <a:avLst/>
            </a:prstGeom>
          </p:spPr>
        </p:pic>
        <p:pic>
          <p:nvPicPr>
            <p:cNvPr id="154" name="object 92"/>
            <p:cNvPicPr/>
            <p:nvPr/>
          </p:nvPicPr>
          <p:blipFill>
            <a:blip r:embed="rId59" cstate="print"/>
            <a:stretch>
              <a:fillRect/>
            </a:stretch>
          </p:blipFill>
          <p:spPr>
            <a:xfrm>
              <a:off x="2867926" y="5078933"/>
              <a:ext cx="879610" cy="117576"/>
            </a:xfrm>
            <a:prstGeom prst="rect">
              <a:avLst/>
            </a:prstGeom>
          </p:spPr>
        </p:pic>
        <p:pic>
          <p:nvPicPr>
            <p:cNvPr id="155" name="object 93"/>
            <p:cNvPicPr/>
            <p:nvPr/>
          </p:nvPicPr>
          <p:blipFill>
            <a:blip r:embed="rId60" cstate="print"/>
            <a:stretch>
              <a:fillRect/>
            </a:stretch>
          </p:blipFill>
          <p:spPr>
            <a:xfrm>
              <a:off x="3746195" y="4884509"/>
              <a:ext cx="440143" cy="247192"/>
            </a:xfrm>
            <a:prstGeom prst="rect">
              <a:avLst/>
            </a:prstGeom>
          </p:spPr>
        </p:pic>
        <p:sp>
          <p:nvSpPr>
            <p:cNvPr id="156" name="object 94"/>
            <p:cNvSpPr/>
            <p:nvPr/>
          </p:nvSpPr>
          <p:spPr>
            <a:xfrm>
              <a:off x="3115502" y="4011932"/>
              <a:ext cx="738505" cy="298450"/>
            </a:xfrm>
            <a:custGeom>
              <a:avLst/>
              <a:gdLst/>
              <a:ahLst/>
              <a:cxnLst/>
              <a:rect l="l" t="t" r="r" b="b"/>
              <a:pathLst>
                <a:path w="738504" h="298450">
                  <a:moveTo>
                    <a:pt x="737997" y="0"/>
                  </a:moveTo>
                  <a:lnTo>
                    <a:pt x="476694" y="248399"/>
                  </a:lnTo>
                  <a:lnTo>
                    <a:pt x="427732" y="273348"/>
                  </a:lnTo>
                  <a:lnTo>
                    <a:pt x="387638" y="290879"/>
                  </a:lnTo>
                  <a:lnTo>
                    <a:pt x="360394" y="292546"/>
                  </a:lnTo>
                  <a:lnTo>
                    <a:pt x="334348" y="294728"/>
                  </a:lnTo>
                  <a:lnTo>
                    <a:pt x="307627" y="296911"/>
                  </a:lnTo>
                  <a:lnTo>
                    <a:pt x="287997" y="297903"/>
                  </a:lnTo>
                  <a:lnTo>
                    <a:pt x="235406" y="278913"/>
                  </a:lnTo>
                  <a:lnTo>
                    <a:pt x="137250" y="237134"/>
                  </a:lnTo>
                  <a:lnTo>
                    <a:pt x="42468" y="195355"/>
                  </a:lnTo>
                  <a:lnTo>
                    <a:pt x="0" y="176364"/>
                  </a:lnTo>
                </a:path>
              </a:pathLst>
            </a:custGeom>
            <a:ln w="12700">
              <a:solidFill>
                <a:srgbClr val="FFFFFF"/>
              </a:solidFill>
            </a:ln>
          </p:spPr>
          <p:txBody>
            <a:bodyPr wrap="square" lIns="0" tIns="0" rIns="0" bIns="0" rtlCol="0"/>
            <a:lstStyle/>
            <a:p>
              <a:endParaRPr/>
            </a:p>
          </p:txBody>
        </p:sp>
        <p:sp>
          <p:nvSpPr>
            <p:cNvPr id="157" name="object 95"/>
            <p:cNvSpPr/>
            <p:nvPr/>
          </p:nvSpPr>
          <p:spPr>
            <a:xfrm>
              <a:off x="3266704" y="4338411"/>
              <a:ext cx="429259" cy="163830"/>
            </a:xfrm>
            <a:custGeom>
              <a:avLst/>
              <a:gdLst/>
              <a:ahLst/>
              <a:cxnLst/>
              <a:rect l="l" t="t" r="r" b="b"/>
              <a:pathLst>
                <a:path w="429260" h="163829">
                  <a:moveTo>
                    <a:pt x="374396" y="4762"/>
                  </a:moveTo>
                  <a:lnTo>
                    <a:pt x="428777" y="52489"/>
                  </a:lnTo>
                  <a:lnTo>
                    <a:pt x="327164" y="163614"/>
                  </a:lnTo>
                  <a:lnTo>
                    <a:pt x="190672" y="69024"/>
                  </a:lnTo>
                  <a:lnTo>
                    <a:pt x="111094" y="20451"/>
                  </a:lnTo>
                  <a:lnTo>
                    <a:pt x="57761" y="2556"/>
                  </a:lnTo>
                  <a:lnTo>
                    <a:pt x="0" y="0"/>
                  </a:lnTo>
                </a:path>
              </a:pathLst>
            </a:custGeom>
            <a:ln w="12700">
              <a:solidFill>
                <a:srgbClr val="FFFFFF"/>
              </a:solidFill>
            </a:ln>
          </p:spPr>
          <p:txBody>
            <a:bodyPr wrap="square" lIns="0" tIns="0" rIns="0" bIns="0" rtlCol="0"/>
            <a:lstStyle/>
            <a:p>
              <a:endParaRPr/>
            </a:p>
          </p:txBody>
        </p:sp>
        <p:sp>
          <p:nvSpPr>
            <p:cNvPr id="158" name="object 96"/>
            <p:cNvSpPr/>
            <p:nvPr/>
          </p:nvSpPr>
          <p:spPr>
            <a:xfrm>
              <a:off x="3441299" y="3974080"/>
              <a:ext cx="100965" cy="130175"/>
            </a:xfrm>
            <a:custGeom>
              <a:avLst/>
              <a:gdLst/>
              <a:ahLst/>
              <a:cxnLst/>
              <a:rect l="l" t="t" r="r" b="b"/>
              <a:pathLst>
                <a:path w="100964" h="130175">
                  <a:moveTo>
                    <a:pt x="0" y="0"/>
                  </a:moveTo>
                  <a:lnTo>
                    <a:pt x="100799" y="129628"/>
                  </a:lnTo>
                  <a:lnTo>
                    <a:pt x="0" y="0"/>
                  </a:lnTo>
                  <a:close/>
                </a:path>
              </a:pathLst>
            </a:custGeom>
            <a:ln w="12699">
              <a:solidFill>
                <a:srgbClr val="FFFFFF"/>
              </a:solidFill>
            </a:ln>
          </p:spPr>
          <p:txBody>
            <a:bodyPr wrap="square" lIns="0" tIns="0" rIns="0" bIns="0" rtlCol="0"/>
            <a:lstStyle/>
            <a:p>
              <a:endParaRPr/>
            </a:p>
          </p:txBody>
        </p:sp>
        <p:sp>
          <p:nvSpPr>
            <p:cNvPr id="159" name="object 97"/>
            <p:cNvSpPr/>
            <p:nvPr/>
          </p:nvSpPr>
          <p:spPr>
            <a:xfrm>
              <a:off x="3412502" y="3970214"/>
              <a:ext cx="64135" cy="180340"/>
            </a:xfrm>
            <a:custGeom>
              <a:avLst/>
              <a:gdLst/>
              <a:ahLst/>
              <a:cxnLst/>
              <a:rect l="l" t="t" r="r" b="b"/>
              <a:pathLst>
                <a:path w="64135" h="180339">
                  <a:moveTo>
                    <a:pt x="63880" y="180276"/>
                  </a:moveTo>
                  <a:lnTo>
                    <a:pt x="0" y="0"/>
                  </a:lnTo>
                </a:path>
              </a:pathLst>
            </a:custGeom>
            <a:ln w="12699">
              <a:solidFill>
                <a:srgbClr val="FFFFFF"/>
              </a:solidFill>
            </a:ln>
          </p:spPr>
          <p:txBody>
            <a:bodyPr wrap="square" lIns="0" tIns="0" rIns="0" bIns="0" rtlCol="0"/>
            <a:lstStyle/>
            <a:p>
              <a:endParaRPr/>
            </a:p>
          </p:txBody>
        </p:sp>
        <p:sp>
          <p:nvSpPr>
            <p:cNvPr id="160" name="object 98"/>
            <p:cNvSpPr/>
            <p:nvPr/>
          </p:nvSpPr>
          <p:spPr>
            <a:xfrm>
              <a:off x="2669095" y="3020694"/>
              <a:ext cx="1778000" cy="956310"/>
            </a:xfrm>
            <a:custGeom>
              <a:avLst/>
              <a:gdLst/>
              <a:ahLst/>
              <a:cxnLst/>
              <a:rect l="l" t="t" r="r" b="b"/>
              <a:pathLst>
                <a:path w="1778000" h="956310">
                  <a:moveTo>
                    <a:pt x="163741" y="793445"/>
                  </a:moveTo>
                  <a:lnTo>
                    <a:pt x="101104" y="752767"/>
                  </a:lnTo>
                  <a:lnTo>
                    <a:pt x="0" y="900201"/>
                  </a:lnTo>
                  <a:lnTo>
                    <a:pt x="101104" y="956259"/>
                  </a:lnTo>
                  <a:lnTo>
                    <a:pt x="163741" y="793445"/>
                  </a:lnTo>
                  <a:close/>
                </a:path>
                <a:path w="1778000" h="956310">
                  <a:moveTo>
                    <a:pt x="1777441" y="128346"/>
                  </a:moveTo>
                  <a:lnTo>
                    <a:pt x="1776437" y="125945"/>
                  </a:lnTo>
                  <a:lnTo>
                    <a:pt x="1764093" y="125603"/>
                  </a:lnTo>
                  <a:lnTo>
                    <a:pt x="1736344" y="112090"/>
                  </a:lnTo>
                  <a:lnTo>
                    <a:pt x="1697482" y="82346"/>
                  </a:lnTo>
                  <a:lnTo>
                    <a:pt x="1662899" y="52616"/>
                  </a:lnTo>
                  <a:lnTo>
                    <a:pt x="1647952" y="39090"/>
                  </a:lnTo>
                  <a:lnTo>
                    <a:pt x="1620761" y="6946"/>
                  </a:lnTo>
                  <a:lnTo>
                    <a:pt x="1588287" y="0"/>
                  </a:lnTo>
                  <a:lnTo>
                    <a:pt x="1529473" y="21602"/>
                  </a:lnTo>
                  <a:lnTo>
                    <a:pt x="1423225" y="75158"/>
                  </a:lnTo>
                  <a:lnTo>
                    <a:pt x="1366558" y="147485"/>
                  </a:lnTo>
                  <a:lnTo>
                    <a:pt x="1494548" y="136105"/>
                  </a:lnTo>
                  <a:lnTo>
                    <a:pt x="1575511" y="132308"/>
                  </a:lnTo>
                  <a:lnTo>
                    <a:pt x="1643888" y="136105"/>
                  </a:lnTo>
                  <a:lnTo>
                    <a:pt x="1734172" y="147485"/>
                  </a:lnTo>
                  <a:lnTo>
                    <a:pt x="1764284" y="134835"/>
                  </a:lnTo>
                  <a:lnTo>
                    <a:pt x="1777441" y="128346"/>
                  </a:lnTo>
                  <a:close/>
                </a:path>
              </a:pathLst>
            </a:custGeom>
            <a:solidFill>
              <a:srgbClr val="F285B5"/>
            </a:solidFill>
          </p:spPr>
          <p:txBody>
            <a:bodyPr wrap="square" lIns="0" tIns="0" rIns="0" bIns="0" rtlCol="0"/>
            <a:lstStyle/>
            <a:p>
              <a:endParaRPr/>
            </a:p>
          </p:txBody>
        </p:sp>
        <p:pic>
          <p:nvPicPr>
            <p:cNvPr id="161" name="object 99"/>
            <p:cNvPicPr/>
            <p:nvPr/>
          </p:nvPicPr>
          <p:blipFill>
            <a:blip r:embed="rId61" cstate="print"/>
            <a:stretch>
              <a:fillRect/>
            </a:stretch>
          </p:blipFill>
          <p:spPr>
            <a:xfrm>
              <a:off x="4942499" y="2528133"/>
              <a:ext cx="170364" cy="115890"/>
            </a:xfrm>
            <a:prstGeom prst="rect">
              <a:avLst/>
            </a:prstGeom>
          </p:spPr>
        </p:pic>
        <p:pic>
          <p:nvPicPr>
            <p:cNvPr id="162" name="object 100"/>
            <p:cNvPicPr/>
            <p:nvPr/>
          </p:nvPicPr>
          <p:blipFill>
            <a:blip r:embed="rId62" cstate="print"/>
            <a:stretch>
              <a:fillRect/>
            </a:stretch>
          </p:blipFill>
          <p:spPr>
            <a:xfrm>
              <a:off x="4949259" y="2698879"/>
              <a:ext cx="174434" cy="97011"/>
            </a:xfrm>
            <a:prstGeom prst="rect">
              <a:avLst/>
            </a:prstGeom>
          </p:spPr>
        </p:pic>
        <p:sp>
          <p:nvSpPr>
            <p:cNvPr id="163" name="object 101"/>
            <p:cNvSpPr/>
            <p:nvPr/>
          </p:nvSpPr>
          <p:spPr>
            <a:xfrm>
              <a:off x="3875205" y="3945506"/>
              <a:ext cx="742950" cy="1139825"/>
            </a:xfrm>
            <a:custGeom>
              <a:avLst/>
              <a:gdLst/>
              <a:ahLst/>
              <a:cxnLst/>
              <a:rect l="l" t="t" r="r" b="b"/>
              <a:pathLst>
                <a:path w="742950" h="1139825">
                  <a:moveTo>
                    <a:pt x="0" y="1139228"/>
                  </a:moveTo>
                  <a:lnTo>
                    <a:pt x="43280" y="1119112"/>
                  </a:lnTo>
                  <a:lnTo>
                    <a:pt x="85642" y="1097405"/>
                  </a:lnTo>
                  <a:lnTo>
                    <a:pt x="127046" y="1074146"/>
                  </a:lnTo>
                  <a:lnTo>
                    <a:pt x="167454" y="1049373"/>
                  </a:lnTo>
                  <a:lnTo>
                    <a:pt x="206827" y="1023126"/>
                  </a:lnTo>
                  <a:lnTo>
                    <a:pt x="245128" y="995441"/>
                  </a:lnTo>
                  <a:lnTo>
                    <a:pt x="282317" y="966358"/>
                  </a:lnTo>
                  <a:lnTo>
                    <a:pt x="318356" y="935915"/>
                  </a:lnTo>
                  <a:lnTo>
                    <a:pt x="353207" y="904151"/>
                  </a:lnTo>
                  <a:lnTo>
                    <a:pt x="386832" y="871104"/>
                  </a:lnTo>
                  <a:lnTo>
                    <a:pt x="419191" y="836812"/>
                  </a:lnTo>
                  <a:lnTo>
                    <a:pt x="450246" y="801315"/>
                  </a:lnTo>
                  <a:lnTo>
                    <a:pt x="479959" y="764650"/>
                  </a:lnTo>
                  <a:lnTo>
                    <a:pt x="508291" y="726856"/>
                  </a:lnTo>
                  <a:lnTo>
                    <a:pt x="535204" y="687971"/>
                  </a:lnTo>
                  <a:lnTo>
                    <a:pt x="560660" y="648035"/>
                  </a:lnTo>
                  <a:lnTo>
                    <a:pt x="584620" y="607084"/>
                  </a:lnTo>
                  <a:lnTo>
                    <a:pt x="607045" y="565159"/>
                  </a:lnTo>
                  <a:lnTo>
                    <a:pt x="627897" y="522297"/>
                  </a:lnTo>
                  <a:lnTo>
                    <a:pt x="647138" y="478537"/>
                  </a:lnTo>
                  <a:lnTo>
                    <a:pt x="664729" y="433917"/>
                  </a:lnTo>
                  <a:lnTo>
                    <a:pt x="680631" y="388476"/>
                  </a:lnTo>
                  <a:lnTo>
                    <a:pt x="694807" y="342252"/>
                  </a:lnTo>
                  <a:lnTo>
                    <a:pt x="707217" y="295284"/>
                  </a:lnTo>
                  <a:lnTo>
                    <a:pt x="717824" y="247610"/>
                  </a:lnTo>
                  <a:lnTo>
                    <a:pt x="726588" y="199269"/>
                  </a:lnTo>
                  <a:lnTo>
                    <a:pt x="733472" y="150299"/>
                  </a:lnTo>
                  <a:lnTo>
                    <a:pt x="738436" y="100738"/>
                  </a:lnTo>
                  <a:lnTo>
                    <a:pt x="741443" y="50625"/>
                  </a:lnTo>
                  <a:lnTo>
                    <a:pt x="742454" y="0"/>
                  </a:lnTo>
                </a:path>
              </a:pathLst>
            </a:custGeom>
            <a:ln w="12700">
              <a:solidFill>
                <a:srgbClr val="FFFFFF"/>
              </a:solidFill>
            </a:ln>
          </p:spPr>
          <p:txBody>
            <a:bodyPr wrap="square" lIns="0" tIns="0" rIns="0" bIns="0" rtlCol="0"/>
            <a:lstStyle/>
            <a:p>
              <a:endParaRPr/>
            </a:p>
          </p:txBody>
        </p:sp>
        <p:sp>
          <p:nvSpPr>
            <p:cNvPr id="164" name="object 102"/>
            <p:cNvSpPr/>
            <p:nvPr/>
          </p:nvSpPr>
          <p:spPr>
            <a:xfrm>
              <a:off x="2852160" y="5076400"/>
              <a:ext cx="1023619" cy="114300"/>
            </a:xfrm>
            <a:custGeom>
              <a:avLst/>
              <a:gdLst/>
              <a:ahLst/>
              <a:cxnLst/>
              <a:rect l="l" t="t" r="r" b="b"/>
              <a:pathLst>
                <a:path w="1023620" h="114300">
                  <a:moveTo>
                    <a:pt x="0" y="0"/>
                  </a:moveTo>
                  <a:lnTo>
                    <a:pt x="43648" y="19122"/>
                  </a:lnTo>
                  <a:lnTo>
                    <a:pt x="88149" y="36605"/>
                  </a:lnTo>
                  <a:lnTo>
                    <a:pt x="133464" y="52410"/>
                  </a:lnTo>
                  <a:lnTo>
                    <a:pt x="179557" y="66499"/>
                  </a:lnTo>
                  <a:lnTo>
                    <a:pt x="226388" y="78833"/>
                  </a:lnTo>
                  <a:lnTo>
                    <a:pt x="273920" y="89375"/>
                  </a:lnTo>
                  <a:lnTo>
                    <a:pt x="322114" y="98086"/>
                  </a:lnTo>
                  <a:lnTo>
                    <a:pt x="370932" y="104927"/>
                  </a:lnTo>
                  <a:lnTo>
                    <a:pt x="420336" y="109862"/>
                  </a:lnTo>
                  <a:lnTo>
                    <a:pt x="470288" y="112850"/>
                  </a:lnTo>
                  <a:lnTo>
                    <a:pt x="520750" y="113855"/>
                  </a:lnTo>
                  <a:lnTo>
                    <a:pt x="574097" y="112731"/>
                  </a:lnTo>
                  <a:lnTo>
                    <a:pt x="626872" y="109391"/>
                  </a:lnTo>
                  <a:lnTo>
                    <a:pt x="679029" y="103879"/>
                  </a:lnTo>
                  <a:lnTo>
                    <a:pt x="730523" y="96242"/>
                  </a:lnTo>
                  <a:lnTo>
                    <a:pt x="781310" y="86525"/>
                  </a:lnTo>
                  <a:lnTo>
                    <a:pt x="831344" y="74773"/>
                  </a:lnTo>
                  <a:lnTo>
                    <a:pt x="880579" y="61032"/>
                  </a:lnTo>
                  <a:lnTo>
                    <a:pt x="928972" y="45347"/>
                  </a:lnTo>
                  <a:lnTo>
                    <a:pt x="976477" y="27765"/>
                  </a:lnTo>
                  <a:lnTo>
                    <a:pt x="1023048" y="8331"/>
                  </a:lnTo>
                </a:path>
              </a:pathLst>
            </a:custGeom>
            <a:ln w="12700">
              <a:solidFill>
                <a:srgbClr val="FFFFFF"/>
              </a:solidFill>
            </a:ln>
          </p:spPr>
          <p:txBody>
            <a:bodyPr wrap="square" lIns="0" tIns="0" rIns="0" bIns="0" rtlCol="0"/>
            <a:lstStyle/>
            <a:p>
              <a:endParaRPr/>
            </a:p>
          </p:txBody>
        </p:sp>
        <p:sp>
          <p:nvSpPr>
            <p:cNvPr id="165" name="object 103"/>
            <p:cNvSpPr/>
            <p:nvPr/>
          </p:nvSpPr>
          <p:spPr>
            <a:xfrm>
              <a:off x="2128159" y="2700756"/>
              <a:ext cx="1245235" cy="2376170"/>
            </a:xfrm>
            <a:custGeom>
              <a:avLst/>
              <a:gdLst/>
              <a:ahLst/>
              <a:cxnLst/>
              <a:rect l="l" t="t" r="r" b="b"/>
              <a:pathLst>
                <a:path w="1245235" h="2376170">
                  <a:moveTo>
                    <a:pt x="1244752" y="0"/>
                  </a:moveTo>
                  <a:lnTo>
                    <a:pt x="1197007" y="898"/>
                  </a:lnTo>
                  <a:lnTo>
                    <a:pt x="1149716" y="3573"/>
                  </a:lnTo>
                  <a:lnTo>
                    <a:pt x="1102912" y="7992"/>
                  </a:lnTo>
                  <a:lnTo>
                    <a:pt x="1056628" y="14122"/>
                  </a:lnTo>
                  <a:lnTo>
                    <a:pt x="1010894" y="21932"/>
                  </a:lnTo>
                  <a:lnTo>
                    <a:pt x="965744" y="31389"/>
                  </a:lnTo>
                  <a:lnTo>
                    <a:pt x="921210" y="42461"/>
                  </a:lnTo>
                  <a:lnTo>
                    <a:pt x="877324" y="55116"/>
                  </a:lnTo>
                  <a:lnTo>
                    <a:pt x="834118" y="69321"/>
                  </a:lnTo>
                  <a:lnTo>
                    <a:pt x="791624" y="85044"/>
                  </a:lnTo>
                  <a:lnTo>
                    <a:pt x="749875" y="102254"/>
                  </a:lnTo>
                  <a:lnTo>
                    <a:pt x="708903" y="120917"/>
                  </a:lnTo>
                  <a:lnTo>
                    <a:pt x="668741" y="141002"/>
                  </a:lnTo>
                  <a:lnTo>
                    <a:pt x="629419" y="162476"/>
                  </a:lnTo>
                  <a:lnTo>
                    <a:pt x="590971" y="185308"/>
                  </a:lnTo>
                  <a:lnTo>
                    <a:pt x="553429" y="209464"/>
                  </a:lnTo>
                  <a:lnTo>
                    <a:pt x="516826" y="234913"/>
                  </a:lnTo>
                  <a:lnTo>
                    <a:pt x="481192" y="261623"/>
                  </a:lnTo>
                  <a:lnTo>
                    <a:pt x="446561" y="289561"/>
                  </a:lnTo>
                  <a:lnTo>
                    <a:pt x="412965" y="318695"/>
                  </a:lnTo>
                  <a:lnTo>
                    <a:pt x="380436" y="348992"/>
                  </a:lnTo>
                  <a:lnTo>
                    <a:pt x="349006" y="380421"/>
                  </a:lnTo>
                  <a:lnTo>
                    <a:pt x="318708" y="412950"/>
                  </a:lnTo>
                  <a:lnTo>
                    <a:pt x="289573" y="446545"/>
                  </a:lnTo>
                  <a:lnTo>
                    <a:pt x="261635" y="481176"/>
                  </a:lnTo>
                  <a:lnTo>
                    <a:pt x="234924" y="516809"/>
                  </a:lnTo>
                  <a:lnTo>
                    <a:pt x="209474" y="553413"/>
                  </a:lnTo>
                  <a:lnTo>
                    <a:pt x="185317" y="590954"/>
                  </a:lnTo>
                  <a:lnTo>
                    <a:pt x="162485" y="629402"/>
                  </a:lnTo>
                  <a:lnTo>
                    <a:pt x="141009" y="668724"/>
                  </a:lnTo>
                  <a:lnTo>
                    <a:pt x="120924" y="708887"/>
                  </a:lnTo>
                  <a:lnTo>
                    <a:pt x="102259" y="749859"/>
                  </a:lnTo>
                  <a:lnTo>
                    <a:pt x="85049" y="791609"/>
                  </a:lnTo>
                  <a:lnTo>
                    <a:pt x="69325" y="834103"/>
                  </a:lnTo>
                  <a:lnTo>
                    <a:pt x="55119" y="877310"/>
                  </a:lnTo>
                  <a:lnTo>
                    <a:pt x="42464" y="921197"/>
                  </a:lnTo>
                  <a:lnTo>
                    <a:pt x="31391" y="965732"/>
                  </a:lnTo>
                  <a:lnTo>
                    <a:pt x="21933" y="1010884"/>
                  </a:lnTo>
                  <a:lnTo>
                    <a:pt x="14123" y="1056619"/>
                  </a:lnTo>
                  <a:lnTo>
                    <a:pt x="7992" y="1102905"/>
                  </a:lnTo>
                  <a:lnTo>
                    <a:pt x="3573" y="1149711"/>
                  </a:lnTo>
                  <a:lnTo>
                    <a:pt x="898" y="1197004"/>
                  </a:lnTo>
                  <a:lnTo>
                    <a:pt x="0" y="1244752"/>
                  </a:lnTo>
                  <a:lnTo>
                    <a:pt x="1051" y="1296377"/>
                  </a:lnTo>
                  <a:lnTo>
                    <a:pt x="4178" y="1347467"/>
                  </a:lnTo>
                  <a:lnTo>
                    <a:pt x="9339" y="1397982"/>
                  </a:lnTo>
                  <a:lnTo>
                    <a:pt x="16494" y="1447880"/>
                  </a:lnTo>
                  <a:lnTo>
                    <a:pt x="25602" y="1497121"/>
                  </a:lnTo>
                  <a:lnTo>
                    <a:pt x="36622" y="1545664"/>
                  </a:lnTo>
                  <a:lnTo>
                    <a:pt x="49514" y="1593468"/>
                  </a:lnTo>
                  <a:lnTo>
                    <a:pt x="64236" y="1640493"/>
                  </a:lnTo>
                  <a:lnTo>
                    <a:pt x="80748" y="1686696"/>
                  </a:lnTo>
                  <a:lnTo>
                    <a:pt x="99009" y="1732039"/>
                  </a:lnTo>
                  <a:lnTo>
                    <a:pt x="118978" y="1776480"/>
                  </a:lnTo>
                  <a:lnTo>
                    <a:pt x="140615" y="1819977"/>
                  </a:lnTo>
                  <a:lnTo>
                    <a:pt x="163878" y="1862491"/>
                  </a:lnTo>
                  <a:lnTo>
                    <a:pt x="188726" y="1903981"/>
                  </a:lnTo>
                  <a:lnTo>
                    <a:pt x="215120" y="1944405"/>
                  </a:lnTo>
                  <a:lnTo>
                    <a:pt x="243018" y="1983724"/>
                  </a:lnTo>
                  <a:lnTo>
                    <a:pt x="272379" y="2021895"/>
                  </a:lnTo>
                  <a:lnTo>
                    <a:pt x="303163" y="2058879"/>
                  </a:lnTo>
                  <a:lnTo>
                    <a:pt x="335328" y="2094634"/>
                  </a:lnTo>
                  <a:lnTo>
                    <a:pt x="368835" y="2129121"/>
                  </a:lnTo>
                  <a:lnTo>
                    <a:pt x="403641" y="2162297"/>
                  </a:lnTo>
                  <a:lnTo>
                    <a:pt x="439707" y="2194122"/>
                  </a:lnTo>
                  <a:lnTo>
                    <a:pt x="476991" y="2224556"/>
                  </a:lnTo>
                  <a:lnTo>
                    <a:pt x="515453" y="2253557"/>
                  </a:lnTo>
                  <a:lnTo>
                    <a:pt x="555052" y="2281085"/>
                  </a:lnTo>
                  <a:lnTo>
                    <a:pt x="595747" y="2307099"/>
                  </a:lnTo>
                  <a:lnTo>
                    <a:pt x="637498" y="2331558"/>
                  </a:lnTo>
                  <a:lnTo>
                    <a:pt x="680263" y="2354422"/>
                  </a:lnTo>
                  <a:lnTo>
                    <a:pt x="724001" y="2375649"/>
                  </a:lnTo>
                </a:path>
              </a:pathLst>
            </a:custGeom>
            <a:ln w="12700">
              <a:solidFill>
                <a:srgbClr val="FFFFFF"/>
              </a:solidFill>
            </a:ln>
          </p:spPr>
          <p:txBody>
            <a:bodyPr wrap="square" lIns="0" tIns="0" rIns="0" bIns="0" rtlCol="0"/>
            <a:lstStyle/>
            <a:p>
              <a:endParaRPr/>
            </a:p>
          </p:txBody>
        </p:sp>
      </p:grpSp>
      <p:sp>
        <p:nvSpPr>
          <p:cNvPr id="167" name="object 105"/>
          <p:cNvSpPr txBox="1"/>
          <p:nvPr/>
        </p:nvSpPr>
        <p:spPr>
          <a:xfrm>
            <a:off x="1930854" y="5826113"/>
            <a:ext cx="1392555" cy="223520"/>
          </a:xfrm>
          <a:prstGeom prst="rect">
            <a:avLst/>
          </a:prstGeom>
        </p:spPr>
        <p:txBody>
          <a:bodyPr vert="horz" wrap="square" lIns="0" tIns="12700" rIns="0" bIns="0" rtlCol="0">
            <a:spAutoFit/>
          </a:bodyPr>
          <a:lstStyle/>
          <a:p>
            <a:pPr marR="5080" algn="r">
              <a:lnSpc>
                <a:spcPct val="100000"/>
              </a:lnSpc>
              <a:spcBef>
                <a:spcPts val="100"/>
              </a:spcBef>
            </a:pPr>
            <a:r>
              <a:rPr sz="650" b="1" spc="60" dirty="0">
                <a:solidFill>
                  <a:srgbClr val="25408F"/>
                </a:solidFill>
                <a:latin typeface="Trebuchet MS"/>
                <a:cs typeface="Trebuchet MS"/>
              </a:rPr>
              <a:t>*</a:t>
            </a:r>
            <a:r>
              <a:rPr sz="650" b="1" spc="-45" dirty="0">
                <a:solidFill>
                  <a:srgbClr val="25408F"/>
                </a:solidFill>
                <a:latin typeface="Trebuchet MS"/>
                <a:cs typeface="Trebuchet MS"/>
              </a:rPr>
              <a:t> </a:t>
            </a:r>
            <a:r>
              <a:rPr sz="650" b="1" spc="-15" dirty="0">
                <a:solidFill>
                  <a:srgbClr val="25408F"/>
                </a:solidFill>
                <a:latin typeface="Trebuchet MS"/>
                <a:cs typeface="Trebuchet MS"/>
              </a:rPr>
              <a:t>Ensemble</a:t>
            </a:r>
            <a:r>
              <a:rPr sz="650" b="1" spc="-45" dirty="0">
                <a:solidFill>
                  <a:srgbClr val="25408F"/>
                </a:solidFill>
                <a:latin typeface="Trebuchet MS"/>
                <a:cs typeface="Trebuchet MS"/>
              </a:rPr>
              <a:t> </a:t>
            </a:r>
            <a:r>
              <a:rPr sz="650" b="1" spc="-5" dirty="0">
                <a:solidFill>
                  <a:srgbClr val="25408F"/>
                </a:solidFill>
                <a:latin typeface="Trebuchet MS"/>
                <a:cs typeface="Trebuchet MS"/>
              </a:rPr>
              <a:t>des</a:t>
            </a:r>
            <a:r>
              <a:rPr sz="650" b="1" spc="-40" dirty="0">
                <a:solidFill>
                  <a:srgbClr val="25408F"/>
                </a:solidFill>
                <a:latin typeface="Trebuchet MS"/>
                <a:cs typeface="Trebuchet MS"/>
              </a:rPr>
              <a:t> </a:t>
            </a:r>
            <a:r>
              <a:rPr sz="650" b="1" spc="-20" dirty="0">
                <a:solidFill>
                  <a:srgbClr val="25408F"/>
                </a:solidFill>
                <a:latin typeface="Trebuchet MS"/>
                <a:cs typeface="Trebuchet MS"/>
              </a:rPr>
              <a:t>litiges</a:t>
            </a:r>
            <a:r>
              <a:rPr sz="650" b="1" spc="-45" dirty="0">
                <a:solidFill>
                  <a:srgbClr val="25408F"/>
                </a:solidFill>
                <a:latin typeface="Trebuchet MS"/>
                <a:cs typeface="Trebuchet MS"/>
              </a:rPr>
              <a:t> </a:t>
            </a:r>
            <a:r>
              <a:rPr sz="650" b="1" spc="-25" dirty="0">
                <a:solidFill>
                  <a:srgbClr val="25408F"/>
                </a:solidFill>
                <a:latin typeface="Trebuchet MS"/>
                <a:cs typeface="Trebuchet MS"/>
              </a:rPr>
              <a:t>reçus,</a:t>
            </a:r>
            <a:r>
              <a:rPr sz="650" b="1" spc="-45" dirty="0">
                <a:solidFill>
                  <a:srgbClr val="25408F"/>
                </a:solidFill>
                <a:latin typeface="Trebuchet MS"/>
                <a:cs typeface="Trebuchet MS"/>
              </a:rPr>
              <a:t> </a:t>
            </a:r>
            <a:r>
              <a:rPr sz="650" b="1" spc="-20" dirty="0">
                <a:solidFill>
                  <a:srgbClr val="25408F"/>
                </a:solidFill>
                <a:latin typeface="Trebuchet MS"/>
                <a:cs typeface="Trebuchet MS"/>
              </a:rPr>
              <a:t>éligibles</a:t>
            </a:r>
            <a:endParaRPr sz="650" dirty="0">
              <a:latin typeface="Trebuchet MS"/>
              <a:cs typeface="Trebuchet MS"/>
            </a:endParaRPr>
          </a:p>
          <a:p>
            <a:pPr marR="5080" algn="r">
              <a:lnSpc>
                <a:spcPct val="100000"/>
              </a:lnSpc>
            </a:pPr>
            <a:r>
              <a:rPr sz="650" b="1" dirty="0">
                <a:solidFill>
                  <a:srgbClr val="25408F"/>
                </a:solidFill>
                <a:latin typeface="Trebuchet MS"/>
                <a:cs typeface="Trebuchet MS"/>
              </a:rPr>
              <a:t>ou</a:t>
            </a:r>
            <a:r>
              <a:rPr sz="650" b="1" spc="-50" dirty="0">
                <a:solidFill>
                  <a:srgbClr val="25408F"/>
                </a:solidFill>
                <a:latin typeface="Trebuchet MS"/>
                <a:cs typeface="Trebuchet MS"/>
              </a:rPr>
              <a:t> </a:t>
            </a:r>
            <a:r>
              <a:rPr sz="650" b="1" spc="-5" dirty="0">
                <a:solidFill>
                  <a:srgbClr val="25408F"/>
                </a:solidFill>
                <a:latin typeface="Trebuchet MS"/>
                <a:cs typeface="Trebuchet MS"/>
              </a:rPr>
              <a:t>non</a:t>
            </a:r>
            <a:r>
              <a:rPr sz="650" b="1" spc="-50" dirty="0">
                <a:solidFill>
                  <a:srgbClr val="25408F"/>
                </a:solidFill>
                <a:latin typeface="Trebuchet MS"/>
                <a:cs typeface="Trebuchet MS"/>
              </a:rPr>
              <a:t> </a:t>
            </a:r>
            <a:r>
              <a:rPr sz="650" b="1" dirty="0">
                <a:solidFill>
                  <a:srgbClr val="25408F"/>
                </a:solidFill>
                <a:latin typeface="Trebuchet MS"/>
                <a:cs typeface="Trebuchet MS"/>
              </a:rPr>
              <a:t>à</a:t>
            </a:r>
            <a:r>
              <a:rPr sz="650" b="1" spc="-50" dirty="0">
                <a:solidFill>
                  <a:srgbClr val="25408F"/>
                </a:solidFill>
                <a:latin typeface="Trebuchet MS"/>
                <a:cs typeface="Trebuchet MS"/>
              </a:rPr>
              <a:t> </a:t>
            </a:r>
            <a:r>
              <a:rPr sz="650" b="1" spc="-20" dirty="0">
                <a:solidFill>
                  <a:srgbClr val="25408F"/>
                </a:solidFill>
                <a:latin typeface="Trebuchet MS"/>
                <a:cs typeface="Trebuchet MS"/>
              </a:rPr>
              <a:t>la</a:t>
            </a:r>
            <a:r>
              <a:rPr sz="650" b="1" spc="-50" dirty="0">
                <a:solidFill>
                  <a:srgbClr val="25408F"/>
                </a:solidFill>
                <a:latin typeface="Trebuchet MS"/>
                <a:cs typeface="Trebuchet MS"/>
              </a:rPr>
              <a:t> </a:t>
            </a:r>
            <a:r>
              <a:rPr sz="650" b="1" spc="-25" dirty="0">
                <a:solidFill>
                  <a:srgbClr val="25408F"/>
                </a:solidFill>
                <a:latin typeface="Trebuchet MS"/>
                <a:cs typeface="Trebuchet MS"/>
              </a:rPr>
              <a:t>médiation.</a:t>
            </a:r>
            <a:endParaRPr sz="650" dirty="0">
              <a:latin typeface="Trebuchet MS"/>
              <a:cs typeface="Trebuchet MS"/>
            </a:endParaRPr>
          </a:p>
        </p:txBody>
      </p:sp>
      <p:sp>
        <p:nvSpPr>
          <p:cNvPr id="79" name="object 7"/>
          <p:cNvSpPr txBox="1"/>
          <p:nvPr/>
        </p:nvSpPr>
        <p:spPr>
          <a:xfrm>
            <a:off x="3133700" y="1863034"/>
            <a:ext cx="1308100" cy="467359"/>
          </a:xfrm>
          <a:prstGeom prst="rect">
            <a:avLst/>
          </a:prstGeom>
        </p:spPr>
        <p:txBody>
          <a:bodyPr vert="horz" wrap="square" lIns="0" tIns="12700" rIns="0" bIns="0" rtlCol="0">
            <a:spAutoFit/>
          </a:bodyPr>
          <a:lstStyle/>
          <a:p>
            <a:pPr marL="12700">
              <a:lnSpc>
                <a:spcPts val="1620"/>
              </a:lnSpc>
              <a:spcBef>
                <a:spcPts val="100"/>
              </a:spcBef>
            </a:pPr>
            <a:r>
              <a:rPr sz="1400" b="1" spc="-25" dirty="0">
                <a:solidFill>
                  <a:srgbClr val="25408F"/>
                </a:solidFill>
                <a:latin typeface="Tahoma"/>
                <a:cs typeface="Tahoma"/>
              </a:rPr>
              <a:t>29%</a:t>
            </a:r>
            <a:endParaRPr sz="1400" dirty="0">
              <a:latin typeface="Tahoma"/>
              <a:cs typeface="Tahoma"/>
            </a:endParaRPr>
          </a:p>
          <a:p>
            <a:pPr marL="12700">
              <a:lnSpc>
                <a:spcPts val="900"/>
              </a:lnSpc>
            </a:pPr>
            <a:r>
              <a:rPr sz="800" spc="5" dirty="0">
                <a:solidFill>
                  <a:srgbClr val="25408F"/>
                </a:solidFill>
                <a:latin typeface="Tahoma"/>
                <a:cs typeface="Tahoma"/>
              </a:rPr>
              <a:t>Contestation</a:t>
            </a:r>
            <a:r>
              <a:rPr sz="800" spc="-60" dirty="0">
                <a:solidFill>
                  <a:srgbClr val="25408F"/>
                </a:solidFill>
                <a:latin typeface="Tahoma"/>
                <a:cs typeface="Tahoma"/>
              </a:rPr>
              <a:t> </a:t>
            </a:r>
            <a:r>
              <a:rPr sz="800" dirty="0">
                <a:solidFill>
                  <a:srgbClr val="25408F"/>
                </a:solidFill>
                <a:latin typeface="Tahoma"/>
                <a:cs typeface="Tahoma"/>
              </a:rPr>
              <a:t>des</a:t>
            </a:r>
            <a:r>
              <a:rPr sz="800" spc="-60" dirty="0">
                <a:solidFill>
                  <a:srgbClr val="25408F"/>
                </a:solidFill>
                <a:latin typeface="Tahoma"/>
                <a:cs typeface="Tahoma"/>
              </a:rPr>
              <a:t> </a:t>
            </a:r>
            <a:r>
              <a:rPr sz="800" spc="-5" dirty="0">
                <a:solidFill>
                  <a:srgbClr val="25408F"/>
                </a:solidFill>
                <a:latin typeface="Tahoma"/>
                <a:cs typeface="Tahoma"/>
              </a:rPr>
              <a:t>niveaux</a:t>
            </a:r>
            <a:endParaRPr sz="800" dirty="0">
              <a:latin typeface="Tahoma"/>
              <a:cs typeface="Tahoma"/>
            </a:endParaRPr>
          </a:p>
          <a:p>
            <a:pPr marL="12700">
              <a:lnSpc>
                <a:spcPct val="100000"/>
              </a:lnSpc>
            </a:pPr>
            <a:r>
              <a:rPr sz="800" spc="5" dirty="0">
                <a:solidFill>
                  <a:srgbClr val="25408F"/>
                </a:solidFill>
                <a:latin typeface="Tahoma"/>
                <a:cs typeface="Tahoma"/>
              </a:rPr>
              <a:t>de</a:t>
            </a:r>
            <a:r>
              <a:rPr sz="800" spc="-60" dirty="0">
                <a:solidFill>
                  <a:srgbClr val="25408F"/>
                </a:solidFill>
                <a:latin typeface="Tahoma"/>
                <a:cs typeface="Tahoma"/>
              </a:rPr>
              <a:t> </a:t>
            </a:r>
            <a:r>
              <a:rPr sz="800" dirty="0">
                <a:solidFill>
                  <a:srgbClr val="25408F"/>
                </a:solidFill>
                <a:latin typeface="Tahoma"/>
                <a:cs typeface="Tahoma"/>
              </a:rPr>
              <a:t>consommations</a:t>
            </a:r>
            <a:r>
              <a:rPr sz="800" spc="-55" dirty="0">
                <a:solidFill>
                  <a:srgbClr val="25408F"/>
                </a:solidFill>
                <a:latin typeface="Tahoma"/>
                <a:cs typeface="Tahoma"/>
              </a:rPr>
              <a:t> </a:t>
            </a:r>
            <a:r>
              <a:rPr sz="800" spc="-5" dirty="0">
                <a:solidFill>
                  <a:srgbClr val="25408F"/>
                </a:solidFill>
                <a:latin typeface="Tahoma"/>
                <a:cs typeface="Tahoma"/>
              </a:rPr>
              <a:t>facturées</a:t>
            </a:r>
            <a:endParaRPr sz="800" dirty="0">
              <a:latin typeface="Tahoma"/>
              <a:cs typeface="Tahoma"/>
            </a:endParaRPr>
          </a:p>
        </p:txBody>
      </p:sp>
      <p:sp>
        <p:nvSpPr>
          <p:cNvPr id="86" name="object 18"/>
          <p:cNvSpPr txBox="1"/>
          <p:nvPr/>
        </p:nvSpPr>
        <p:spPr>
          <a:xfrm>
            <a:off x="2207616" y="2117655"/>
            <a:ext cx="349885" cy="238760"/>
          </a:xfrm>
          <a:prstGeom prst="rect">
            <a:avLst/>
          </a:prstGeom>
        </p:spPr>
        <p:txBody>
          <a:bodyPr vert="horz" wrap="square" lIns="0" tIns="12700" rIns="0" bIns="0" rtlCol="0">
            <a:spAutoFit/>
          </a:bodyPr>
          <a:lstStyle/>
          <a:p>
            <a:pPr marL="12700">
              <a:lnSpc>
                <a:spcPct val="100000"/>
              </a:lnSpc>
              <a:spcBef>
                <a:spcPts val="100"/>
              </a:spcBef>
            </a:pPr>
            <a:r>
              <a:rPr sz="1400" b="1" spc="35" dirty="0">
                <a:solidFill>
                  <a:srgbClr val="25408F"/>
                </a:solidFill>
                <a:latin typeface="Tahoma"/>
                <a:cs typeface="Tahoma"/>
              </a:rPr>
              <a:t>6</a:t>
            </a:r>
            <a:r>
              <a:rPr sz="1400" b="1" spc="-60" dirty="0">
                <a:solidFill>
                  <a:srgbClr val="25408F"/>
                </a:solidFill>
                <a:latin typeface="Tahoma"/>
                <a:cs typeface="Tahoma"/>
              </a:rPr>
              <a:t>%</a:t>
            </a:r>
            <a:endParaRPr sz="1400" dirty="0">
              <a:latin typeface="Tahoma"/>
              <a:cs typeface="Tahoma"/>
            </a:endParaRPr>
          </a:p>
        </p:txBody>
      </p:sp>
      <p:sp>
        <p:nvSpPr>
          <p:cNvPr id="87" name="object 19"/>
          <p:cNvSpPr txBox="1"/>
          <p:nvPr/>
        </p:nvSpPr>
        <p:spPr>
          <a:xfrm>
            <a:off x="2353625" y="2003945"/>
            <a:ext cx="250825" cy="121920"/>
          </a:xfrm>
          <a:prstGeom prst="rect">
            <a:avLst/>
          </a:prstGeom>
        </p:spPr>
        <p:txBody>
          <a:bodyPr vert="horz" wrap="square" lIns="0" tIns="0" rIns="0" bIns="0" rtlCol="0">
            <a:spAutoFit/>
          </a:bodyPr>
          <a:lstStyle/>
          <a:p>
            <a:pPr>
              <a:lnSpc>
                <a:spcPts val="950"/>
              </a:lnSpc>
            </a:pPr>
            <a:r>
              <a:rPr sz="800" spc="55" dirty="0">
                <a:solidFill>
                  <a:srgbClr val="25408F"/>
                </a:solidFill>
                <a:latin typeface="Tahoma"/>
                <a:cs typeface="Tahoma"/>
              </a:rPr>
              <a:t>A</a:t>
            </a:r>
            <a:r>
              <a:rPr sz="800" spc="10" dirty="0">
                <a:solidFill>
                  <a:srgbClr val="25408F"/>
                </a:solidFill>
                <a:latin typeface="Tahoma"/>
                <a:cs typeface="Tahoma"/>
              </a:rPr>
              <a:t>ut</a:t>
            </a:r>
            <a:r>
              <a:rPr sz="800" spc="-10" dirty="0">
                <a:solidFill>
                  <a:srgbClr val="25408F"/>
                </a:solidFill>
                <a:latin typeface="Tahoma"/>
                <a:cs typeface="Tahoma"/>
              </a:rPr>
              <a:t>r</a:t>
            </a:r>
            <a:r>
              <a:rPr sz="800" dirty="0">
                <a:solidFill>
                  <a:srgbClr val="25408F"/>
                </a:solidFill>
                <a:latin typeface="Tahoma"/>
                <a:cs typeface="Tahoma"/>
              </a:rPr>
              <a:t>e</a:t>
            </a:r>
            <a:endParaRPr sz="800" dirty="0">
              <a:latin typeface="Tahoma"/>
              <a:cs typeface="Tahoma"/>
            </a:endParaRPr>
          </a:p>
        </p:txBody>
      </p:sp>
      <p:pic>
        <p:nvPicPr>
          <p:cNvPr id="166" name="object 41"/>
          <p:cNvPicPr/>
          <p:nvPr/>
        </p:nvPicPr>
        <p:blipFill>
          <a:blip r:embed="rId15" cstate="print"/>
          <a:stretch>
            <a:fillRect/>
          </a:stretch>
        </p:blipFill>
        <p:spPr>
          <a:xfrm>
            <a:off x="3052108" y="1919311"/>
            <a:ext cx="3175" cy="548716"/>
          </a:xfrm>
          <a:prstGeom prst="rect">
            <a:avLst/>
          </a:prstGeom>
        </p:spPr>
      </p:pic>
    </p:spTree>
    <p:extLst>
      <p:ext uri="{BB962C8B-B14F-4D97-AF65-F5344CB8AC3E}">
        <p14:creationId xmlns:p14="http://schemas.microsoft.com/office/powerpoint/2010/main" val="89441775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8316"/>
          </a:xfrm>
          <a:prstGeom prst="rect">
            <a:avLst/>
          </a:prstGeom>
          <a:solidFill>
            <a:srgbClr val="5FC6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Shape 76"/>
          <p:cNvSpPr>
            <a:spLocks noGrp="1"/>
          </p:cNvSpPr>
          <p:nvPr>
            <p:ph type="sldNum" sz="quarter" idx="2"/>
          </p:nvPr>
        </p:nvSpPr>
        <p:spPr>
          <a:xfrm>
            <a:off x="6067272" y="4399811"/>
            <a:ext cx="395073" cy="2819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a:p>
        </p:txBody>
      </p:sp>
      <p:sp>
        <p:nvSpPr>
          <p:cNvPr id="77" name="Shape 77"/>
          <p:cNvSpPr/>
          <p:nvPr/>
        </p:nvSpPr>
        <p:spPr>
          <a:xfrm>
            <a:off x="680483" y="394831"/>
            <a:ext cx="7370238"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00000"/>
              </a:lnSpc>
              <a:spcBef>
                <a:spcPts val="0"/>
              </a:spcBef>
              <a:defRPr sz="3200" b="0" cap="all" spc="0">
                <a:solidFill>
                  <a:srgbClr val="212959"/>
                </a:solidFill>
                <a:latin typeface="League Gothic"/>
                <a:ea typeface="League Gothic"/>
                <a:cs typeface="League Gothic"/>
                <a:sym typeface="League Gothic"/>
              </a:defRPr>
            </a:pPr>
            <a:r>
              <a:rPr lang="fr-FR" dirty="0" smtClean="0">
                <a:solidFill>
                  <a:srgbClr val="000092"/>
                </a:solidFill>
              </a:rPr>
              <a:t>Chiffres clés de l’année 2022 2/2</a:t>
            </a:r>
            <a:endParaRPr dirty="0">
              <a:solidFill>
                <a:srgbClr val="000092"/>
              </a:solidFill>
            </a:endParaRPr>
          </a:p>
        </p:txBody>
      </p:sp>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36893"/>
          <a:stretch/>
        </p:blipFill>
        <p:spPr>
          <a:xfrm>
            <a:off x="7655441" y="6058573"/>
            <a:ext cx="1290049" cy="672110"/>
          </a:xfrm>
          <a:prstGeom prst="rect">
            <a:avLst/>
          </a:prstGeom>
        </p:spPr>
      </p:pic>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r="64959"/>
          <a:stretch/>
        </p:blipFill>
        <p:spPr>
          <a:xfrm>
            <a:off x="479476" y="5931416"/>
            <a:ext cx="852255" cy="799656"/>
          </a:xfrm>
          <a:prstGeom prst="rect">
            <a:avLst/>
          </a:prstGeom>
        </p:spPr>
      </p:pic>
      <p:sp>
        <p:nvSpPr>
          <p:cNvPr id="9" name="Rectangle 8"/>
          <p:cNvSpPr/>
          <p:nvPr/>
        </p:nvSpPr>
        <p:spPr>
          <a:xfrm>
            <a:off x="680483" y="1210993"/>
            <a:ext cx="734425" cy="64034"/>
          </a:xfrm>
          <a:prstGeom prst="rect">
            <a:avLst/>
          </a:prstGeom>
          <a:solidFill>
            <a:srgbClr val="000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755855" y="3862488"/>
            <a:ext cx="2727029" cy="307777"/>
          </a:xfrm>
          <a:prstGeom prst="rect">
            <a:avLst/>
          </a:prstGeom>
          <a:noFill/>
        </p:spPr>
        <p:txBody>
          <a:bodyPr wrap="none" rtlCol="0">
            <a:spAutoFit/>
          </a:bodyPr>
          <a:lstStyle/>
          <a:p>
            <a:r>
              <a:rPr lang="fr-FR" sz="1400" i="1" dirty="0"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Extrait du rapport annuel 20201</a:t>
            </a:r>
            <a:endParaRPr lang="fr-FR" sz="1400" i="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1" name="object 5"/>
          <p:cNvSpPr/>
          <p:nvPr/>
        </p:nvSpPr>
        <p:spPr>
          <a:xfrm>
            <a:off x="3680741" y="3051251"/>
            <a:ext cx="1379220" cy="1371600"/>
          </a:xfrm>
          <a:custGeom>
            <a:avLst/>
            <a:gdLst/>
            <a:ahLst/>
            <a:cxnLst/>
            <a:rect l="l" t="t" r="r" b="b"/>
            <a:pathLst>
              <a:path w="1379220" h="1371600">
                <a:moveTo>
                  <a:pt x="689317" y="0"/>
                </a:moveTo>
                <a:lnTo>
                  <a:pt x="642123" y="1581"/>
                </a:lnTo>
                <a:lnTo>
                  <a:pt x="595782" y="6258"/>
                </a:lnTo>
                <a:lnTo>
                  <a:pt x="550397" y="13928"/>
                </a:lnTo>
                <a:lnTo>
                  <a:pt x="506071" y="24488"/>
                </a:lnTo>
                <a:lnTo>
                  <a:pt x="462906" y="37838"/>
                </a:lnTo>
                <a:lnTo>
                  <a:pt x="421006" y="53875"/>
                </a:lnTo>
                <a:lnTo>
                  <a:pt x="380472" y="72496"/>
                </a:lnTo>
                <a:lnTo>
                  <a:pt x="341407" y="93600"/>
                </a:lnTo>
                <a:lnTo>
                  <a:pt x="303915" y="117084"/>
                </a:lnTo>
                <a:lnTo>
                  <a:pt x="268098" y="142847"/>
                </a:lnTo>
                <a:lnTo>
                  <a:pt x="234058" y="170787"/>
                </a:lnTo>
                <a:lnTo>
                  <a:pt x="201898" y="200801"/>
                </a:lnTo>
                <a:lnTo>
                  <a:pt x="171721" y="232787"/>
                </a:lnTo>
                <a:lnTo>
                  <a:pt x="143629" y="266643"/>
                </a:lnTo>
                <a:lnTo>
                  <a:pt x="117725" y="302268"/>
                </a:lnTo>
                <a:lnTo>
                  <a:pt x="94113" y="339558"/>
                </a:lnTo>
                <a:lnTo>
                  <a:pt x="72893" y="378412"/>
                </a:lnTo>
                <a:lnTo>
                  <a:pt x="54170" y="418729"/>
                </a:lnTo>
                <a:lnTo>
                  <a:pt x="38046" y="460405"/>
                </a:lnTo>
                <a:lnTo>
                  <a:pt x="24623" y="503338"/>
                </a:lnTo>
                <a:lnTo>
                  <a:pt x="14004" y="547428"/>
                </a:lnTo>
                <a:lnTo>
                  <a:pt x="6292" y="592571"/>
                </a:lnTo>
                <a:lnTo>
                  <a:pt x="1590" y="638665"/>
                </a:lnTo>
                <a:lnTo>
                  <a:pt x="0" y="685609"/>
                </a:lnTo>
                <a:lnTo>
                  <a:pt x="1590" y="732552"/>
                </a:lnTo>
                <a:lnTo>
                  <a:pt x="6292" y="778645"/>
                </a:lnTo>
                <a:lnTo>
                  <a:pt x="14004" y="823788"/>
                </a:lnTo>
                <a:lnTo>
                  <a:pt x="24623" y="867878"/>
                </a:lnTo>
                <a:lnTo>
                  <a:pt x="38046" y="910813"/>
                </a:lnTo>
                <a:lnTo>
                  <a:pt x="54170" y="952490"/>
                </a:lnTo>
                <a:lnTo>
                  <a:pt x="72893" y="992808"/>
                </a:lnTo>
                <a:lnTo>
                  <a:pt x="94113" y="1031664"/>
                </a:lnTo>
                <a:lnTo>
                  <a:pt x="117725" y="1068957"/>
                </a:lnTo>
                <a:lnTo>
                  <a:pt x="143629" y="1104584"/>
                </a:lnTo>
                <a:lnTo>
                  <a:pt x="171721" y="1138443"/>
                </a:lnTo>
                <a:lnTo>
                  <a:pt x="201898" y="1170432"/>
                </a:lnTo>
                <a:lnTo>
                  <a:pt x="234058" y="1200448"/>
                </a:lnTo>
                <a:lnTo>
                  <a:pt x="268098" y="1228390"/>
                </a:lnTo>
                <a:lnTo>
                  <a:pt x="303915" y="1254156"/>
                </a:lnTo>
                <a:lnTo>
                  <a:pt x="341407" y="1277643"/>
                </a:lnTo>
                <a:lnTo>
                  <a:pt x="380472" y="1298750"/>
                </a:lnTo>
                <a:lnTo>
                  <a:pt x="421006" y="1317374"/>
                </a:lnTo>
                <a:lnTo>
                  <a:pt x="462906" y="1333412"/>
                </a:lnTo>
                <a:lnTo>
                  <a:pt x="506071" y="1346764"/>
                </a:lnTo>
                <a:lnTo>
                  <a:pt x="550397" y="1357326"/>
                </a:lnTo>
                <a:lnTo>
                  <a:pt x="595782" y="1364997"/>
                </a:lnTo>
                <a:lnTo>
                  <a:pt x="642123" y="1369675"/>
                </a:lnTo>
                <a:lnTo>
                  <a:pt x="689317" y="1371257"/>
                </a:lnTo>
                <a:lnTo>
                  <a:pt x="736512" y="1369675"/>
                </a:lnTo>
                <a:lnTo>
                  <a:pt x="782853" y="1364997"/>
                </a:lnTo>
                <a:lnTo>
                  <a:pt x="828238" y="1357326"/>
                </a:lnTo>
                <a:lnTo>
                  <a:pt x="872564" y="1346764"/>
                </a:lnTo>
                <a:lnTo>
                  <a:pt x="915729" y="1333412"/>
                </a:lnTo>
                <a:lnTo>
                  <a:pt x="957629" y="1317374"/>
                </a:lnTo>
                <a:lnTo>
                  <a:pt x="998163" y="1298750"/>
                </a:lnTo>
                <a:lnTo>
                  <a:pt x="1037227" y="1277643"/>
                </a:lnTo>
                <a:lnTo>
                  <a:pt x="1074720" y="1254156"/>
                </a:lnTo>
                <a:lnTo>
                  <a:pt x="1110537" y="1228390"/>
                </a:lnTo>
                <a:lnTo>
                  <a:pt x="1144577" y="1200448"/>
                </a:lnTo>
                <a:lnTo>
                  <a:pt x="1176737" y="1170432"/>
                </a:lnTo>
                <a:lnTo>
                  <a:pt x="1206914" y="1138443"/>
                </a:lnTo>
                <a:lnTo>
                  <a:pt x="1235006" y="1104584"/>
                </a:lnTo>
                <a:lnTo>
                  <a:pt x="1260909" y="1068957"/>
                </a:lnTo>
                <a:lnTo>
                  <a:pt x="1284522" y="1031664"/>
                </a:lnTo>
                <a:lnTo>
                  <a:pt x="1305741" y="992808"/>
                </a:lnTo>
                <a:lnTo>
                  <a:pt x="1324465" y="952490"/>
                </a:lnTo>
                <a:lnTo>
                  <a:pt x="1340589" y="910813"/>
                </a:lnTo>
                <a:lnTo>
                  <a:pt x="1354012" y="867878"/>
                </a:lnTo>
                <a:lnTo>
                  <a:pt x="1364631" y="823788"/>
                </a:lnTo>
                <a:lnTo>
                  <a:pt x="1372343" y="778645"/>
                </a:lnTo>
                <a:lnTo>
                  <a:pt x="1377045" y="732552"/>
                </a:lnTo>
                <a:lnTo>
                  <a:pt x="1378635" y="685609"/>
                </a:lnTo>
                <a:lnTo>
                  <a:pt x="1377045" y="638665"/>
                </a:lnTo>
                <a:lnTo>
                  <a:pt x="1372343" y="592571"/>
                </a:lnTo>
                <a:lnTo>
                  <a:pt x="1364631" y="547428"/>
                </a:lnTo>
                <a:lnTo>
                  <a:pt x="1354012" y="503338"/>
                </a:lnTo>
                <a:lnTo>
                  <a:pt x="1340589" y="460405"/>
                </a:lnTo>
                <a:lnTo>
                  <a:pt x="1324465" y="418729"/>
                </a:lnTo>
                <a:lnTo>
                  <a:pt x="1305741" y="378412"/>
                </a:lnTo>
                <a:lnTo>
                  <a:pt x="1284522" y="339558"/>
                </a:lnTo>
                <a:lnTo>
                  <a:pt x="1260909" y="302268"/>
                </a:lnTo>
                <a:lnTo>
                  <a:pt x="1235006" y="266643"/>
                </a:lnTo>
                <a:lnTo>
                  <a:pt x="1206914" y="232787"/>
                </a:lnTo>
                <a:lnTo>
                  <a:pt x="1176737" y="200801"/>
                </a:lnTo>
                <a:lnTo>
                  <a:pt x="1144577" y="170787"/>
                </a:lnTo>
                <a:lnTo>
                  <a:pt x="1110537" y="142847"/>
                </a:lnTo>
                <a:lnTo>
                  <a:pt x="1074720" y="117084"/>
                </a:lnTo>
                <a:lnTo>
                  <a:pt x="1037227" y="93600"/>
                </a:lnTo>
                <a:lnTo>
                  <a:pt x="998163" y="72496"/>
                </a:lnTo>
                <a:lnTo>
                  <a:pt x="957629" y="53875"/>
                </a:lnTo>
                <a:lnTo>
                  <a:pt x="915729" y="37838"/>
                </a:lnTo>
                <a:lnTo>
                  <a:pt x="872564" y="24488"/>
                </a:lnTo>
                <a:lnTo>
                  <a:pt x="828238" y="13928"/>
                </a:lnTo>
                <a:lnTo>
                  <a:pt x="782853" y="6258"/>
                </a:lnTo>
                <a:lnTo>
                  <a:pt x="736512" y="1581"/>
                </a:lnTo>
                <a:lnTo>
                  <a:pt x="689317" y="0"/>
                </a:lnTo>
                <a:close/>
              </a:path>
            </a:pathLst>
          </a:custGeom>
          <a:solidFill>
            <a:srgbClr val="88C787"/>
          </a:solidFill>
        </p:spPr>
        <p:txBody>
          <a:bodyPr wrap="square" lIns="0" tIns="0" rIns="0" bIns="0" rtlCol="0"/>
          <a:lstStyle/>
          <a:p>
            <a:endParaRPr/>
          </a:p>
        </p:txBody>
      </p:sp>
      <p:sp>
        <p:nvSpPr>
          <p:cNvPr id="16" name="object 23"/>
          <p:cNvSpPr txBox="1"/>
          <p:nvPr/>
        </p:nvSpPr>
        <p:spPr>
          <a:xfrm>
            <a:off x="3680741" y="3284925"/>
            <a:ext cx="1232866" cy="772795"/>
          </a:xfrm>
          <a:prstGeom prst="rect">
            <a:avLst/>
          </a:prstGeom>
        </p:spPr>
        <p:txBody>
          <a:bodyPr vert="horz" wrap="square" lIns="0" tIns="17145" rIns="0" bIns="0" rtlCol="0">
            <a:spAutoFit/>
          </a:bodyPr>
          <a:lstStyle/>
          <a:p>
            <a:pPr marL="635" algn="ctr">
              <a:lnSpc>
                <a:spcPts val="2475"/>
              </a:lnSpc>
              <a:spcBef>
                <a:spcPts val="135"/>
              </a:spcBef>
            </a:pPr>
            <a:r>
              <a:rPr sz="2150" b="1" spc="-40" dirty="0">
                <a:solidFill>
                  <a:srgbClr val="FFFFFF"/>
                </a:solidFill>
                <a:latin typeface="Tahoma"/>
                <a:cs typeface="Tahoma"/>
              </a:rPr>
              <a:t>7</a:t>
            </a:r>
            <a:r>
              <a:rPr sz="2150" b="1" spc="-114" dirty="0">
                <a:solidFill>
                  <a:srgbClr val="FFFFFF"/>
                </a:solidFill>
                <a:latin typeface="Tahoma"/>
                <a:cs typeface="Tahoma"/>
              </a:rPr>
              <a:t> </a:t>
            </a:r>
            <a:r>
              <a:rPr sz="2150" b="1" spc="-225" dirty="0">
                <a:solidFill>
                  <a:srgbClr val="FFFFFF"/>
                </a:solidFill>
                <a:latin typeface="Tahoma"/>
                <a:cs typeface="Tahoma"/>
              </a:rPr>
              <a:t>871</a:t>
            </a:r>
            <a:endParaRPr sz="2150" dirty="0">
              <a:latin typeface="Tahoma"/>
              <a:cs typeface="Tahoma"/>
            </a:endParaRPr>
          </a:p>
          <a:p>
            <a:pPr marL="44450" algn="ctr">
              <a:lnSpc>
                <a:spcPts val="1035"/>
              </a:lnSpc>
            </a:pPr>
            <a:r>
              <a:rPr lang="fr-FR" sz="950" b="1" spc="-60" dirty="0" smtClean="0">
                <a:solidFill>
                  <a:srgbClr val="FFFFFF"/>
                </a:solidFill>
                <a:latin typeface="Tahoma"/>
                <a:cs typeface="Tahoma"/>
              </a:rPr>
              <a:t>r</a:t>
            </a:r>
            <a:r>
              <a:rPr sz="950" b="1" spc="-60" dirty="0" err="1" smtClean="0">
                <a:solidFill>
                  <a:srgbClr val="FFFFFF"/>
                </a:solidFill>
                <a:latin typeface="Tahoma"/>
                <a:cs typeface="Tahoma"/>
              </a:rPr>
              <a:t>ecommandations</a:t>
            </a:r>
            <a:endParaRPr sz="950" dirty="0">
              <a:latin typeface="Tahoma"/>
              <a:cs typeface="Tahoma"/>
            </a:endParaRPr>
          </a:p>
          <a:p>
            <a:pPr marL="12700" marR="5080" algn="ctr">
              <a:lnSpc>
                <a:spcPct val="102299"/>
              </a:lnSpc>
            </a:pPr>
            <a:r>
              <a:rPr sz="950" b="1" spc="-50" dirty="0">
                <a:solidFill>
                  <a:srgbClr val="FFFFFF"/>
                </a:solidFill>
                <a:latin typeface="Tahoma"/>
                <a:cs typeface="Tahoma"/>
              </a:rPr>
              <a:t>e</a:t>
            </a:r>
            <a:r>
              <a:rPr sz="950" b="1" spc="-35" dirty="0">
                <a:solidFill>
                  <a:srgbClr val="FFFFFF"/>
                </a:solidFill>
                <a:latin typeface="Tahoma"/>
                <a:cs typeface="Tahoma"/>
              </a:rPr>
              <a:t>t</a:t>
            </a:r>
            <a:r>
              <a:rPr sz="950" b="1" spc="-45" dirty="0">
                <a:solidFill>
                  <a:srgbClr val="FFFFFF"/>
                </a:solidFill>
                <a:latin typeface="Tahoma"/>
                <a:cs typeface="Tahoma"/>
              </a:rPr>
              <a:t> </a:t>
            </a:r>
            <a:r>
              <a:rPr sz="950" b="1" spc="-65" dirty="0">
                <a:solidFill>
                  <a:srgbClr val="FFFFFF"/>
                </a:solidFill>
                <a:latin typeface="Tahoma"/>
                <a:cs typeface="Tahoma"/>
              </a:rPr>
              <a:t>ac</a:t>
            </a:r>
            <a:r>
              <a:rPr sz="950" b="1" spc="-45" dirty="0">
                <a:solidFill>
                  <a:srgbClr val="FFFFFF"/>
                </a:solidFill>
                <a:latin typeface="Tahoma"/>
                <a:cs typeface="Tahoma"/>
              </a:rPr>
              <a:t>c</a:t>
            </a:r>
            <a:r>
              <a:rPr sz="950" b="1" spc="-55" dirty="0">
                <a:solidFill>
                  <a:srgbClr val="FFFFFF"/>
                </a:solidFill>
                <a:latin typeface="Tahoma"/>
                <a:cs typeface="Tahoma"/>
              </a:rPr>
              <a:t>o</a:t>
            </a:r>
            <a:r>
              <a:rPr sz="950" b="1" spc="-50" dirty="0">
                <a:solidFill>
                  <a:srgbClr val="FFFFFF"/>
                </a:solidFill>
                <a:latin typeface="Tahoma"/>
                <a:cs typeface="Tahoma"/>
              </a:rPr>
              <a:t>r</a:t>
            </a:r>
            <a:r>
              <a:rPr sz="950" b="1" spc="-65" dirty="0">
                <a:solidFill>
                  <a:srgbClr val="FFFFFF"/>
                </a:solidFill>
                <a:latin typeface="Tahoma"/>
                <a:cs typeface="Tahoma"/>
              </a:rPr>
              <a:t>d</a:t>
            </a:r>
            <a:r>
              <a:rPr sz="950" b="1" spc="-50" dirty="0">
                <a:solidFill>
                  <a:srgbClr val="FFFFFF"/>
                </a:solidFill>
                <a:latin typeface="Tahoma"/>
                <a:cs typeface="Tahoma"/>
              </a:rPr>
              <a:t>s</a:t>
            </a:r>
            <a:r>
              <a:rPr sz="950" b="1" spc="-45" dirty="0">
                <a:solidFill>
                  <a:srgbClr val="FFFFFF"/>
                </a:solidFill>
                <a:latin typeface="Tahoma"/>
                <a:cs typeface="Tahoma"/>
              </a:rPr>
              <a:t> </a:t>
            </a:r>
            <a:r>
              <a:rPr sz="950" b="1" spc="-60" dirty="0">
                <a:solidFill>
                  <a:srgbClr val="FFFFFF"/>
                </a:solidFill>
                <a:latin typeface="Tahoma"/>
                <a:cs typeface="Tahoma"/>
              </a:rPr>
              <a:t>amiables  émis</a:t>
            </a:r>
            <a:r>
              <a:rPr sz="950" b="1" spc="-45" dirty="0">
                <a:solidFill>
                  <a:srgbClr val="FFFFFF"/>
                </a:solidFill>
                <a:latin typeface="Tahoma"/>
                <a:cs typeface="Tahoma"/>
              </a:rPr>
              <a:t> </a:t>
            </a:r>
            <a:r>
              <a:rPr sz="950" b="1" spc="-55" dirty="0">
                <a:solidFill>
                  <a:srgbClr val="FFFFFF"/>
                </a:solidFill>
                <a:latin typeface="Tahoma"/>
                <a:cs typeface="Tahoma"/>
              </a:rPr>
              <a:t>en</a:t>
            </a:r>
            <a:r>
              <a:rPr sz="950" b="1" spc="-45" dirty="0">
                <a:solidFill>
                  <a:srgbClr val="FFFFFF"/>
                </a:solidFill>
                <a:latin typeface="Tahoma"/>
                <a:cs typeface="Tahoma"/>
              </a:rPr>
              <a:t> 2022</a:t>
            </a:r>
            <a:endParaRPr sz="950" dirty="0">
              <a:latin typeface="Tahoma"/>
              <a:cs typeface="Tahoma"/>
            </a:endParaRPr>
          </a:p>
        </p:txBody>
      </p:sp>
      <p:sp>
        <p:nvSpPr>
          <p:cNvPr id="17" name="object 25"/>
          <p:cNvSpPr txBox="1"/>
          <p:nvPr/>
        </p:nvSpPr>
        <p:spPr>
          <a:xfrm>
            <a:off x="2308030" y="1992741"/>
            <a:ext cx="1642745" cy="177800"/>
          </a:xfrm>
          <a:prstGeom prst="rect">
            <a:avLst/>
          </a:prstGeom>
        </p:spPr>
        <p:txBody>
          <a:bodyPr vert="horz" wrap="square" lIns="0" tIns="12700" rIns="0" bIns="0" rtlCol="0">
            <a:spAutoFit/>
          </a:bodyPr>
          <a:lstStyle/>
          <a:p>
            <a:pPr marL="12700">
              <a:lnSpc>
                <a:spcPct val="100000"/>
              </a:lnSpc>
              <a:spcBef>
                <a:spcPts val="100"/>
              </a:spcBef>
            </a:pPr>
            <a:r>
              <a:rPr sz="1000" b="1" spc="-35" dirty="0">
                <a:solidFill>
                  <a:srgbClr val="88C787"/>
                </a:solidFill>
                <a:latin typeface="Tahoma"/>
                <a:cs typeface="Tahoma"/>
              </a:rPr>
              <a:t>Litiges</a:t>
            </a:r>
            <a:r>
              <a:rPr sz="1000" b="1" spc="-60" dirty="0">
                <a:solidFill>
                  <a:srgbClr val="88C787"/>
                </a:solidFill>
                <a:latin typeface="Tahoma"/>
                <a:cs typeface="Tahoma"/>
              </a:rPr>
              <a:t> </a:t>
            </a:r>
            <a:r>
              <a:rPr sz="1000" b="1" spc="-25" dirty="0">
                <a:solidFill>
                  <a:srgbClr val="88C787"/>
                </a:solidFill>
                <a:latin typeface="Tahoma"/>
                <a:cs typeface="Tahoma"/>
              </a:rPr>
              <a:t>traités</a:t>
            </a:r>
            <a:r>
              <a:rPr sz="1000" b="1" spc="-60" dirty="0">
                <a:solidFill>
                  <a:srgbClr val="88C787"/>
                </a:solidFill>
                <a:latin typeface="Tahoma"/>
                <a:cs typeface="Tahoma"/>
              </a:rPr>
              <a:t> </a:t>
            </a:r>
            <a:r>
              <a:rPr sz="1000" b="1" spc="-45" dirty="0">
                <a:solidFill>
                  <a:srgbClr val="88C787"/>
                </a:solidFill>
                <a:latin typeface="Tahoma"/>
                <a:cs typeface="Tahoma"/>
              </a:rPr>
              <a:t>en</a:t>
            </a:r>
            <a:r>
              <a:rPr sz="1000" b="1" spc="-60" dirty="0">
                <a:solidFill>
                  <a:srgbClr val="88C787"/>
                </a:solidFill>
                <a:latin typeface="Tahoma"/>
                <a:cs typeface="Tahoma"/>
              </a:rPr>
              <a:t> </a:t>
            </a:r>
            <a:r>
              <a:rPr sz="1000" b="1" spc="-45" dirty="0">
                <a:solidFill>
                  <a:srgbClr val="88C787"/>
                </a:solidFill>
                <a:latin typeface="Tahoma"/>
                <a:cs typeface="Tahoma"/>
              </a:rPr>
              <a:t>médiation</a:t>
            </a:r>
            <a:endParaRPr sz="1000">
              <a:latin typeface="Tahoma"/>
              <a:cs typeface="Tahoma"/>
            </a:endParaRPr>
          </a:p>
        </p:txBody>
      </p:sp>
      <p:sp>
        <p:nvSpPr>
          <p:cNvPr id="18" name="object 26"/>
          <p:cNvSpPr txBox="1"/>
          <p:nvPr/>
        </p:nvSpPr>
        <p:spPr>
          <a:xfrm>
            <a:off x="3967064" y="2413370"/>
            <a:ext cx="760095" cy="588645"/>
          </a:xfrm>
          <a:prstGeom prst="rect">
            <a:avLst/>
          </a:prstGeom>
        </p:spPr>
        <p:txBody>
          <a:bodyPr vert="horz" wrap="square" lIns="0" tIns="12700" rIns="0" bIns="0" rtlCol="0">
            <a:spAutoFit/>
          </a:bodyPr>
          <a:lstStyle/>
          <a:p>
            <a:pPr marL="12700">
              <a:lnSpc>
                <a:spcPts val="1905"/>
              </a:lnSpc>
              <a:spcBef>
                <a:spcPts val="100"/>
              </a:spcBef>
            </a:pPr>
            <a:r>
              <a:rPr sz="1650" b="1" spc="-195" dirty="0">
                <a:solidFill>
                  <a:srgbClr val="233C7B"/>
                </a:solidFill>
                <a:latin typeface="Tahoma"/>
                <a:cs typeface="Tahoma"/>
              </a:rPr>
              <a:t>145</a:t>
            </a:r>
            <a:endParaRPr sz="1650">
              <a:latin typeface="Tahoma"/>
              <a:cs typeface="Tahoma"/>
            </a:endParaRPr>
          </a:p>
          <a:p>
            <a:pPr marL="12700">
              <a:lnSpc>
                <a:spcPts val="765"/>
              </a:lnSpc>
            </a:pPr>
            <a:r>
              <a:rPr sz="700" b="1" spc="-40" dirty="0">
                <a:solidFill>
                  <a:srgbClr val="233C7B"/>
                </a:solidFill>
                <a:latin typeface="Tahoma"/>
                <a:cs typeface="Tahoma"/>
              </a:rPr>
              <a:t>jours</a:t>
            </a:r>
            <a:r>
              <a:rPr sz="700" b="1" spc="-30" dirty="0">
                <a:solidFill>
                  <a:srgbClr val="233C7B"/>
                </a:solidFill>
                <a:latin typeface="Tahoma"/>
                <a:cs typeface="Tahoma"/>
              </a:rPr>
              <a:t> en </a:t>
            </a:r>
            <a:r>
              <a:rPr sz="700" b="1" spc="-45" dirty="0">
                <a:solidFill>
                  <a:srgbClr val="233C7B"/>
                </a:solidFill>
                <a:latin typeface="Tahoma"/>
                <a:cs typeface="Tahoma"/>
              </a:rPr>
              <a:t>mo</a:t>
            </a:r>
            <a:r>
              <a:rPr sz="700" b="1" spc="-35" dirty="0">
                <a:solidFill>
                  <a:srgbClr val="233C7B"/>
                </a:solidFill>
                <a:latin typeface="Tahoma"/>
                <a:cs typeface="Tahoma"/>
              </a:rPr>
              <a:t>y</a:t>
            </a:r>
            <a:r>
              <a:rPr sz="700" b="1" spc="-30" dirty="0">
                <a:solidFill>
                  <a:srgbClr val="233C7B"/>
                </a:solidFill>
                <a:latin typeface="Tahoma"/>
                <a:cs typeface="Tahoma"/>
              </a:rPr>
              <a:t>enne</a:t>
            </a:r>
            <a:endParaRPr sz="700">
              <a:latin typeface="Tahoma"/>
              <a:cs typeface="Tahoma"/>
            </a:endParaRPr>
          </a:p>
          <a:p>
            <a:pPr marL="12700" marR="51435">
              <a:lnSpc>
                <a:spcPct val="104700"/>
              </a:lnSpc>
            </a:pPr>
            <a:r>
              <a:rPr sz="700" b="1" spc="-25" dirty="0">
                <a:solidFill>
                  <a:srgbClr val="233C7B"/>
                </a:solidFill>
                <a:latin typeface="Tahoma"/>
                <a:cs typeface="Tahoma"/>
              </a:rPr>
              <a:t>pour</a:t>
            </a:r>
            <a:r>
              <a:rPr sz="700" b="1" spc="-45" dirty="0">
                <a:solidFill>
                  <a:srgbClr val="233C7B"/>
                </a:solidFill>
                <a:latin typeface="Tahoma"/>
                <a:cs typeface="Tahoma"/>
              </a:rPr>
              <a:t> </a:t>
            </a:r>
            <a:r>
              <a:rPr sz="700" b="1" spc="-30" dirty="0">
                <a:solidFill>
                  <a:srgbClr val="233C7B"/>
                </a:solidFill>
                <a:latin typeface="Tahoma"/>
                <a:cs typeface="Tahoma"/>
              </a:rPr>
              <a:t>instrui</a:t>
            </a:r>
            <a:r>
              <a:rPr sz="700" b="1" spc="-45" dirty="0">
                <a:solidFill>
                  <a:srgbClr val="233C7B"/>
                </a:solidFill>
                <a:latin typeface="Tahoma"/>
                <a:cs typeface="Tahoma"/>
              </a:rPr>
              <a:t>r</a:t>
            </a:r>
            <a:r>
              <a:rPr sz="700" b="1" spc="-25" dirty="0">
                <a:solidFill>
                  <a:srgbClr val="233C7B"/>
                </a:solidFill>
                <a:latin typeface="Tahoma"/>
                <a:cs typeface="Tahoma"/>
              </a:rPr>
              <a:t>e</a:t>
            </a:r>
            <a:r>
              <a:rPr sz="700" b="1" spc="-30" dirty="0">
                <a:solidFill>
                  <a:srgbClr val="233C7B"/>
                </a:solidFill>
                <a:latin typeface="Tahoma"/>
                <a:cs typeface="Tahoma"/>
              </a:rPr>
              <a:t> un  lit</a:t>
            </a:r>
            <a:r>
              <a:rPr sz="700" b="1" spc="-20" dirty="0">
                <a:solidFill>
                  <a:srgbClr val="233C7B"/>
                </a:solidFill>
                <a:latin typeface="Tahoma"/>
                <a:cs typeface="Tahoma"/>
              </a:rPr>
              <a:t>i</a:t>
            </a:r>
            <a:r>
              <a:rPr sz="700" b="1" spc="-65" dirty="0">
                <a:solidFill>
                  <a:srgbClr val="233C7B"/>
                </a:solidFill>
                <a:latin typeface="Tahoma"/>
                <a:cs typeface="Tahoma"/>
              </a:rPr>
              <a:t>g</a:t>
            </a:r>
            <a:r>
              <a:rPr sz="700" b="1" spc="-25" dirty="0">
                <a:solidFill>
                  <a:srgbClr val="233C7B"/>
                </a:solidFill>
                <a:latin typeface="Tahoma"/>
                <a:cs typeface="Tahoma"/>
              </a:rPr>
              <a:t>e</a:t>
            </a:r>
            <a:r>
              <a:rPr sz="700" b="1" spc="-30" dirty="0">
                <a:solidFill>
                  <a:srgbClr val="233C7B"/>
                </a:solidFill>
                <a:latin typeface="Tahoma"/>
                <a:cs typeface="Tahoma"/>
              </a:rPr>
              <a:t> </a:t>
            </a:r>
            <a:r>
              <a:rPr sz="700" b="1" spc="-50" dirty="0">
                <a:solidFill>
                  <a:srgbClr val="233C7B"/>
                </a:solidFill>
                <a:latin typeface="Tahoma"/>
                <a:cs typeface="Tahoma"/>
              </a:rPr>
              <a:t>r</a:t>
            </a:r>
            <a:r>
              <a:rPr sz="700" b="1" spc="-25" dirty="0">
                <a:solidFill>
                  <a:srgbClr val="233C7B"/>
                </a:solidFill>
                <a:latin typeface="Tahoma"/>
                <a:cs typeface="Tahoma"/>
              </a:rPr>
              <a:t>e</a:t>
            </a:r>
            <a:r>
              <a:rPr sz="700" b="1" spc="-30" dirty="0">
                <a:solidFill>
                  <a:srgbClr val="233C7B"/>
                </a:solidFill>
                <a:latin typeface="Tahoma"/>
                <a:cs typeface="Tahoma"/>
              </a:rPr>
              <a:t>c</a:t>
            </a:r>
            <a:r>
              <a:rPr sz="700" b="1" spc="-35" dirty="0">
                <a:solidFill>
                  <a:srgbClr val="233C7B"/>
                </a:solidFill>
                <a:latin typeface="Tahoma"/>
                <a:cs typeface="Tahoma"/>
              </a:rPr>
              <a:t>e</a:t>
            </a:r>
            <a:r>
              <a:rPr sz="700" b="1" spc="-30" dirty="0">
                <a:solidFill>
                  <a:srgbClr val="233C7B"/>
                </a:solidFill>
                <a:latin typeface="Tahoma"/>
                <a:cs typeface="Tahoma"/>
              </a:rPr>
              <a:t>v</a:t>
            </a:r>
            <a:r>
              <a:rPr sz="700" b="1" spc="-40" dirty="0">
                <a:solidFill>
                  <a:srgbClr val="233C7B"/>
                </a:solidFill>
                <a:latin typeface="Tahoma"/>
                <a:cs typeface="Tahoma"/>
              </a:rPr>
              <a:t>able</a:t>
            </a:r>
            <a:endParaRPr sz="700">
              <a:latin typeface="Tahoma"/>
              <a:cs typeface="Tahoma"/>
            </a:endParaRPr>
          </a:p>
        </p:txBody>
      </p:sp>
      <p:sp>
        <p:nvSpPr>
          <p:cNvPr id="19" name="object 27"/>
          <p:cNvSpPr txBox="1"/>
          <p:nvPr/>
        </p:nvSpPr>
        <p:spPr>
          <a:xfrm>
            <a:off x="3115464" y="2694377"/>
            <a:ext cx="546100" cy="477520"/>
          </a:xfrm>
          <a:prstGeom prst="rect">
            <a:avLst/>
          </a:prstGeom>
        </p:spPr>
        <p:txBody>
          <a:bodyPr vert="horz" wrap="square" lIns="0" tIns="12700" rIns="0" bIns="0" rtlCol="0">
            <a:spAutoFit/>
          </a:bodyPr>
          <a:lstStyle/>
          <a:p>
            <a:pPr marL="12700">
              <a:lnSpc>
                <a:spcPts val="1905"/>
              </a:lnSpc>
              <a:spcBef>
                <a:spcPts val="100"/>
              </a:spcBef>
            </a:pPr>
            <a:r>
              <a:rPr sz="1650" b="1" spc="15" dirty="0">
                <a:solidFill>
                  <a:srgbClr val="233C7B"/>
                </a:solidFill>
                <a:latin typeface="Tahoma"/>
                <a:cs typeface="Tahoma"/>
              </a:rPr>
              <a:t>6</a:t>
            </a:r>
            <a:r>
              <a:rPr sz="1650" b="1" spc="60" dirty="0">
                <a:solidFill>
                  <a:srgbClr val="233C7B"/>
                </a:solidFill>
                <a:latin typeface="Tahoma"/>
                <a:cs typeface="Tahoma"/>
              </a:rPr>
              <a:t>4</a:t>
            </a:r>
            <a:r>
              <a:rPr sz="1650" b="1" spc="-70" dirty="0">
                <a:solidFill>
                  <a:srgbClr val="233C7B"/>
                </a:solidFill>
                <a:latin typeface="Tahoma"/>
                <a:cs typeface="Tahoma"/>
              </a:rPr>
              <a:t>%</a:t>
            </a:r>
            <a:endParaRPr sz="1650">
              <a:latin typeface="Tahoma"/>
              <a:cs typeface="Tahoma"/>
            </a:endParaRPr>
          </a:p>
          <a:p>
            <a:pPr marL="12700">
              <a:lnSpc>
                <a:spcPts val="765"/>
              </a:lnSpc>
            </a:pPr>
            <a:r>
              <a:rPr sz="700" b="1" spc="-40" dirty="0">
                <a:solidFill>
                  <a:srgbClr val="233C7B"/>
                </a:solidFill>
                <a:latin typeface="Tahoma"/>
                <a:cs typeface="Tahoma"/>
              </a:rPr>
              <a:t>d’accords</a:t>
            </a:r>
            <a:endParaRPr sz="700">
              <a:latin typeface="Tahoma"/>
              <a:cs typeface="Tahoma"/>
            </a:endParaRPr>
          </a:p>
          <a:p>
            <a:pPr marL="12700">
              <a:lnSpc>
                <a:spcPct val="100000"/>
              </a:lnSpc>
              <a:spcBef>
                <a:spcPts val="35"/>
              </a:spcBef>
            </a:pPr>
            <a:r>
              <a:rPr sz="700" b="1" spc="-45" dirty="0">
                <a:solidFill>
                  <a:srgbClr val="233C7B"/>
                </a:solidFill>
                <a:latin typeface="Tahoma"/>
                <a:cs typeface="Tahoma"/>
              </a:rPr>
              <a:t>amiables</a:t>
            </a:r>
            <a:endParaRPr sz="700">
              <a:latin typeface="Tahoma"/>
              <a:cs typeface="Tahoma"/>
            </a:endParaRPr>
          </a:p>
        </p:txBody>
      </p:sp>
      <p:sp>
        <p:nvSpPr>
          <p:cNvPr id="20" name="object 28"/>
          <p:cNvSpPr txBox="1"/>
          <p:nvPr/>
        </p:nvSpPr>
        <p:spPr>
          <a:xfrm>
            <a:off x="5706101" y="3074053"/>
            <a:ext cx="889635" cy="588645"/>
          </a:xfrm>
          <a:prstGeom prst="rect">
            <a:avLst/>
          </a:prstGeom>
        </p:spPr>
        <p:txBody>
          <a:bodyPr vert="horz" wrap="square" lIns="0" tIns="12700" rIns="0" bIns="0" rtlCol="0">
            <a:spAutoFit/>
          </a:bodyPr>
          <a:lstStyle/>
          <a:p>
            <a:pPr marL="12700">
              <a:lnSpc>
                <a:spcPts val="1905"/>
              </a:lnSpc>
              <a:spcBef>
                <a:spcPts val="100"/>
              </a:spcBef>
            </a:pPr>
            <a:r>
              <a:rPr sz="1650" b="1" spc="-30" dirty="0">
                <a:solidFill>
                  <a:srgbClr val="233C7B"/>
                </a:solidFill>
                <a:latin typeface="Tahoma"/>
                <a:cs typeface="Tahoma"/>
              </a:rPr>
              <a:t>95%</a:t>
            </a:r>
            <a:endParaRPr sz="1650">
              <a:latin typeface="Tahoma"/>
              <a:cs typeface="Tahoma"/>
            </a:endParaRPr>
          </a:p>
          <a:p>
            <a:pPr marL="12700">
              <a:lnSpc>
                <a:spcPts val="765"/>
              </a:lnSpc>
            </a:pPr>
            <a:r>
              <a:rPr sz="700" b="1" spc="-35" dirty="0">
                <a:solidFill>
                  <a:srgbClr val="233C7B"/>
                </a:solidFill>
                <a:latin typeface="Tahoma"/>
                <a:cs typeface="Tahoma"/>
              </a:rPr>
              <a:t>d</a:t>
            </a:r>
            <a:r>
              <a:rPr sz="700" b="1" spc="-25" dirty="0">
                <a:solidFill>
                  <a:srgbClr val="233C7B"/>
                </a:solidFill>
                <a:latin typeface="Tahoma"/>
                <a:cs typeface="Tahoma"/>
              </a:rPr>
              <a:t>e</a:t>
            </a:r>
            <a:r>
              <a:rPr sz="700" b="1" spc="-30" dirty="0">
                <a:solidFill>
                  <a:srgbClr val="233C7B"/>
                </a:solidFill>
                <a:latin typeface="Tahoma"/>
                <a:cs typeface="Tahoma"/>
              </a:rPr>
              <a:t> </a:t>
            </a:r>
            <a:r>
              <a:rPr sz="700" b="1" spc="-45" dirty="0">
                <a:solidFill>
                  <a:srgbClr val="233C7B"/>
                </a:solidFill>
                <a:latin typeface="Tahoma"/>
                <a:cs typeface="Tahoma"/>
              </a:rPr>
              <a:t>média</a:t>
            </a:r>
            <a:r>
              <a:rPr sz="700" b="1" spc="-20" dirty="0">
                <a:solidFill>
                  <a:srgbClr val="233C7B"/>
                </a:solidFill>
                <a:latin typeface="Tahoma"/>
                <a:cs typeface="Tahoma"/>
              </a:rPr>
              <a:t>ti</a:t>
            </a:r>
            <a:r>
              <a:rPr sz="700" b="1" spc="-35" dirty="0">
                <a:solidFill>
                  <a:srgbClr val="233C7B"/>
                </a:solidFill>
                <a:latin typeface="Tahoma"/>
                <a:cs typeface="Tahoma"/>
              </a:rPr>
              <a:t>ons</a:t>
            </a:r>
            <a:endParaRPr sz="700">
              <a:latin typeface="Tahoma"/>
              <a:cs typeface="Tahoma"/>
            </a:endParaRPr>
          </a:p>
          <a:p>
            <a:pPr marL="12700" marR="5080">
              <a:lnSpc>
                <a:spcPct val="104700"/>
              </a:lnSpc>
            </a:pPr>
            <a:r>
              <a:rPr sz="700" b="1" spc="-35" dirty="0">
                <a:solidFill>
                  <a:srgbClr val="233C7B"/>
                </a:solidFill>
                <a:latin typeface="Tahoma"/>
                <a:cs typeface="Tahoma"/>
              </a:rPr>
              <a:t>e</a:t>
            </a:r>
            <a:r>
              <a:rPr sz="700" b="1" spc="-65" dirty="0">
                <a:solidFill>
                  <a:srgbClr val="233C7B"/>
                </a:solidFill>
                <a:latin typeface="Tahoma"/>
                <a:cs typeface="Tahoma"/>
              </a:rPr>
              <a:t>x</a:t>
            </a:r>
            <a:r>
              <a:rPr sz="700" b="1" spc="-25" dirty="0">
                <a:solidFill>
                  <a:srgbClr val="233C7B"/>
                </a:solidFill>
                <a:latin typeface="Tahoma"/>
                <a:cs typeface="Tahoma"/>
              </a:rPr>
              <a:t>écut</a:t>
            </a:r>
            <a:r>
              <a:rPr sz="700" b="1" spc="-30" dirty="0">
                <a:solidFill>
                  <a:srgbClr val="233C7B"/>
                </a:solidFill>
                <a:latin typeface="Tahoma"/>
                <a:cs typeface="Tahoma"/>
              </a:rPr>
              <a:t>ées en </a:t>
            </a:r>
            <a:r>
              <a:rPr sz="700" b="1" spc="-25" dirty="0">
                <a:solidFill>
                  <a:srgbClr val="233C7B"/>
                </a:solidFill>
                <a:latin typeface="Tahoma"/>
                <a:cs typeface="Tahoma"/>
              </a:rPr>
              <a:t>to</a:t>
            </a:r>
            <a:r>
              <a:rPr sz="700" b="1" spc="-30" dirty="0">
                <a:solidFill>
                  <a:srgbClr val="233C7B"/>
                </a:solidFill>
                <a:latin typeface="Tahoma"/>
                <a:cs typeface="Tahoma"/>
              </a:rPr>
              <a:t>tali</a:t>
            </a:r>
            <a:r>
              <a:rPr sz="700" b="1" spc="-35" dirty="0">
                <a:solidFill>
                  <a:srgbClr val="233C7B"/>
                </a:solidFill>
                <a:latin typeface="Tahoma"/>
                <a:cs typeface="Tahoma"/>
              </a:rPr>
              <a:t>t</a:t>
            </a:r>
            <a:r>
              <a:rPr sz="700" b="1" spc="-20" dirty="0">
                <a:solidFill>
                  <a:srgbClr val="233C7B"/>
                </a:solidFill>
                <a:latin typeface="Tahoma"/>
                <a:cs typeface="Tahoma"/>
              </a:rPr>
              <a:t>é  </a:t>
            </a:r>
            <a:r>
              <a:rPr sz="700" b="1" spc="-35" dirty="0">
                <a:solidFill>
                  <a:srgbClr val="233C7B"/>
                </a:solidFill>
                <a:latin typeface="Tahoma"/>
                <a:cs typeface="Tahoma"/>
              </a:rPr>
              <a:t>par</a:t>
            </a:r>
            <a:r>
              <a:rPr sz="700" b="1" spc="-45" dirty="0">
                <a:solidFill>
                  <a:srgbClr val="233C7B"/>
                </a:solidFill>
                <a:latin typeface="Tahoma"/>
                <a:cs typeface="Tahoma"/>
              </a:rPr>
              <a:t> </a:t>
            </a:r>
            <a:r>
              <a:rPr sz="700" b="1" spc="-35" dirty="0">
                <a:solidFill>
                  <a:srgbClr val="233C7B"/>
                </a:solidFill>
                <a:latin typeface="Tahoma"/>
                <a:cs typeface="Tahoma"/>
              </a:rPr>
              <a:t>les</a:t>
            </a:r>
            <a:r>
              <a:rPr sz="700" b="1" spc="-30" dirty="0">
                <a:solidFill>
                  <a:srgbClr val="233C7B"/>
                </a:solidFill>
                <a:latin typeface="Tahoma"/>
                <a:cs typeface="Tahoma"/>
              </a:rPr>
              <a:t> opér</a:t>
            </a:r>
            <a:r>
              <a:rPr sz="700" b="1" spc="-60" dirty="0">
                <a:solidFill>
                  <a:srgbClr val="233C7B"/>
                </a:solidFill>
                <a:latin typeface="Tahoma"/>
                <a:cs typeface="Tahoma"/>
              </a:rPr>
              <a:t>a</a:t>
            </a:r>
            <a:r>
              <a:rPr sz="700" b="1" spc="-25" dirty="0">
                <a:solidFill>
                  <a:srgbClr val="233C7B"/>
                </a:solidFill>
                <a:latin typeface="Tahoma"/>
                <a:cs typeface="Tahoma"/>
              </a:rPr>
              <a:t>t</a:t>
            </a:r>
            <a:r>
              <a:rPr sz="700" b="1" spc="-35" dirty="0">
                <a:solidFill>
                  <a:srgbClr val="233C7B"/>
                </a:solidFill>
                <a:latin typeface="Tahoma"/>
                <a:cs typeface="Tahoma"/>
              </a:rPr>
              <a:t>eu</a:t>
            </a:r>
            <a:r>
              <a:rPr sz="700" b="1" spc="-30" dirty="0">
                <a:solidFill>
                  <a:srgbClr val="233C7B"/>
                </a:solidFill>
                <a:latin typeface="Tahoma"/>
                <a:cs typeface="Tahoma"/>
              </a:rPr>
              <a:t>r</a:t>
            </a:r>
            <a:r>
              <a:rPr sz="700" b="1" spc="-40" dirty="0">
                <a:solidFill>
                  <a:srgbClr val="233C7B"/>
                </a:solidFill>
                <a:latin typeface="Tahoma"/>
                <a:cs typeface="Tahoma"/>
              </a:rPr>
              <a:t>s</a:t>
            </a:r>
            <a:endParaRPr sz="700">
              <a:latin typeface="Tahoma"/>
              <a:cs typeface="Tahoma"/>
            </a:endParaRPr>
          </a:p>
        </p:txBody>
      </p:sp>
      <p:sp>
        <p:nvSpPr>
          <p:cNvPr id="21" name="object 29"/>
          <p:cNvSpPr txBox="1"/>
          <p:nvPr/>
        </p:nvSpPr>
        <p:spPr>
          <a:xfrm>
            <a:off x="4999601" y="2413370"/>
            <a:ext cx="765810" cy="588645"/>
          </a:xfrm>
          <a:prstGeom prst="rect">
            <a:avLst/>
          </a:prstGeom>
        </p:spPr>
        <p:txBody>
          <a:bodyPr vert="horz" wrap="square" lIns="0" tIns="12700" rIns="0" bIns="0" rtlCol="0">
            <a:spAutoFit/>
          </a:bodyPr>
          <a:lstStyle/>
          <a:p>
            <a:pPr marL="12700">
              <a:lnSpc>
                <a:spcPts val="1905"/>
              </a:lnSpc>
              <a:spcBef>
                <a:spcPts val="100"/>
              </a:spcBef>
            </a:pPr>
            <a:r>
              <a:rPr sz="1650" b="1" spc="-215" dirty="0">
                <a:solidFill>
                  <a:srgbClr val="233C7B"/>
                </a:solidFill>
                <a:latin typeface="Tahoma"/>
                <a:cs typeface="Tahoma"/>
              </a:rPr>
              <a:t>713</a:t>
            </a:r>
            <a:endParaRPr sz="1650">
              <a:latin typeface="Tahoma"/>
              <a:cs typeface="Tahoma"/>
            </a:endParaRPr>
          </a:p>
          <a:p>
            <a:pPr marL="12700">
              <a:lnSpc>
                <a:spcPts val="765"/>
              </a:lnSpc>
            </a:pPr>
            <a:r>
              <a:rPr sz="700" b="1" spc="-35" dirty="0">
                <a:solidFill>
                  <a:srgbClr val="233C7B"/>
                </a:solidFill>
                <a:latin typeface="Tahoma"/>
                <a:cs typeface="Tahoma"/>
              </a:rPr>
              <a:t>eu</a:t>
            </a:r>
            <a:r>
              <a:rPr sz="700" b="1" spc="-40" dirty="0">
                <a:solidFill>
                  <a:srgbClr val="233C7B"/>
                </a:solidFill>
                <a:latin typeface="Tahoma"/>
                <a:cs typeface="Tahoma"/>
              </a:rPr>
              <a:t>r</a:t>
            </a:r>
            <a:r>
              <a:rPr sz="700" b="1" spc="-35" dirty="0">
                <a:solidFill>
                  <a:srgbClr val="233C7B"/>
                </a:solidFill>
                <a:latin typeface="Tahoma"/>
                <a:cs typeface="Tahoma"/>
              </a:rPr>
              <a:t>o</a:t>
            </a:r>
            <a:r>
              <a:rPr sz="700" b="1" spc="-25" dirty="0">
                <a:solidFill>
                  <a:srgbClr val="233C7B"/>
                </a:solidFill>
                <a:latin typeface="Tahoma"/>
                <a:cs typeface="Tahoma"/>
              </a:rPr>
              <a:t>s</a:t>
            </a:r>
            <a:r>
              <a:rPr sz="700" b="1" spc="-30" dirty="0">
                <a:solidFill>
                  <a:srgbClr val="233C7B"/>
                </a:solidFill>
                <a:latin typeface="Tahoma"/>
                <a:cs typeface="Tahoma"/>
              </a:rPr>
              <a:t> </a:t>
            </a:r>
            <a:r>
              <a:rPr sz="700" b="1" spc="-35" dirty="0">
                <a:solidFill>
                  <a:srgbClr val="233C7B"/>
                </a:solidFill>
                <a:latin typeface="Tahoma"/>
                <a:cs typeface="Tahoma"/>
              </a:rPr>
              <a:t>d</a:t>
            </a:r>
            <a:r>
              <a:rPr sz="700" b="1" spc="-25" dirty="0">
                <a:solidFill>
                  <a:srgbClr val="233C7B"/>
                </a:solidFill>
                <a:latin typeface="Tahoma"/>
                <a:cs typeface="Tahoma"/>
              </a:rPr>
              <a:t>e</a:t>
            </a:r>
            <a:r>
              <a:rPr sz="700" b="1" spc="-30" dirty="0">
                <a:solidFill>
                  <a:srgbClr val="233C7B"/>
                </a:solidFill>
                <a:latin typeface="Tahoma"/>
                <a:cs typeface="Tahoma"/>
              </a:rPr>
              <a:t> </a:t>
            </a:r>
            <a:r>
              <a:rPr sz="700" b="1" spc="-45" dirty="0">
                <a:solidFill>
                  <a:srgbClr val="233C7B"/>
                </a:solidFill>
                <a:latin typeface="Tahoma"/>
                <a:cs typeface="Tahoma"/>
              </a:rPr>
              <a:t>mo</a:t>
            </a:r>
            <a:r>
              <a:rPr sz="700" b="1" spc="-40" dirty="0">
                <a:solidFill>
                  <a:srgbClr val="233C7B"/>
                </a:solidFill>
                <a:latin typeface="Tahoma"/>
                <a:cs typeface="Tahoma"/>
              </a:rPr>
              <a:t>n</a:t>
            </a:r>
            <a:r>
              <a:rPr sz="700" b="1" spc="-35" dirty="0">
                <a:solidFill>
                  <a:srgbClr val="233C7B"/>
                </a:solidFill>
                <a:latin typeface="Tahoma"/>
                <a:cs typeface="Tahoma"/>
              </a:rPr>
              <a:t>ta</a:t>
            </a:r>
            <a:r>
              <a:rPr sz="700" b="1" spc="-50" dirty="0">
                <a:solidFill>
                  <a:srgbClr val="233C7B"/>
                </a:solidFill>
                <a:latin typeface="Tahoma"/>
                <a:cs typeface="Tahoma"/>
              </a:rPr>
              <a:t>n</a:t>
            </a:r>
            <a:r>
              <a:rPr sz="700" b="1" spc="-20" dirty="0">
                <a:solidFill>
                  <a:srgbClr val="233C7B"/>
                </a:solidFill>
                <a:latin typeface="Tahoma"/>
                <a:cs typeface="Tahoma"/>
              </a:rPr>
              <a:t>t</a:t>
            </a:r>
            <a:endParaRPr sz="700">
              <a:latin typeface="Tahoma"/>
              <a:cs typeface="Tahoma"/>
            </a:endParaRPr>
          </a:p>
          <a:p>
            <a:pPr marL="12700" marR="5080">
              <a:lnSpc>
                <a:spcPct val="104700"/>
              </a:lnSpc>
            </a:pPr>
            <a:r>
              <a:rPr sz="700" b="1" spc="-45" dirty="0">
                <a:solidFill>
                  <a:srgbClr val="233C7B"/>
                </a:solidFill>
                <a:latin typeface="Tahoma"/>
                <a:cs typeface="Tahoma"/>
              </a:rPr>
              <a:t>mo</a:t>
            </a:r>
            <a:r>
              <a:rPr sz="700" b="1" spc="-35" dirty="0">
                <a:solidFill>
                  <a:srgbClr val="233C7B"/>
                </a:solidFill>
                <a:latin typeface="Tahoma"/>
                <a:cs typeface="Tahoma"/>
              </a:rPr>
              <a:t>y</a:t>
            </a:r>
            <a:r>
              <a:rPr sz="700" b="1" spc="-30" dirty="0">
                <a:solidFill>
                  <a:srgbClr val="233C7B"/>
                </a:solidFill>
                <a:latin typeface="Tahoma"/>
                <a:cs typeface="Tahoma"/>
              </a:rPr>
              <a:t>en </a:t>
            </a:r>
            <a:r>
              <a:rPr sz="700" b="1" spc="-40" dirty="0">
                <a:solidFill>
                  <a:srgbClr val="233C7B"/>
                </a:solidFill>
                <a:latin typeface="Tahoma"/>
                <a:cs typeface="Tahoma"/>
              </a:rPr>
              <a:t>ac</a:t>
            </a:r>
            <a:r>
              <a:rPr sz="700" b="1" spc="-30" dirty="0">
                <a:solidFill>
                  <a:srgbClr val="233C7B"/>
                </a:solidFill>
                <a:latin typeface="Tahoma"/>
                <a:cs typeface="Tahoma"/>
              </a:rPr>
              <a:t>co</a:t>
            </a:r>
            <a:r>
              <a:rPr sz="700" b="1" spc="-35" dirty="0">
                <a:solidFill>
                  <a:srgbClr val="233C7B"/>
                </a:solidFill>
                <a:latin typeface="Tahoma"/>
                <a:cs typeface="Tahoma"/>
              </a:rPr>
              <a:t>r</a:t>
            </a:r>
            <a:r>
              <a:rPr sz="700" b="1" spc="-25" dirty="0">
                <a:solidFill>
                  <a:srgbClr val="233C7B"/>
                </a:solidFill>
                <a:latin typeface="Tahoma"/>
                <a:cs typeface="Tahoma"/>
              </a:rPr>
              <a:t>dé  </a:t>
            </a:r>
            <a:r>
              <a:rPr sz="700" b="1" spc="-35" dirty="0">
                <a:solidFill>
                  <a:srgbClr val="233C7B"/>
                </a:solidFill>
                <a:latin typeface="Tahoma"/>
                <a:cs typeface="Tahoma"/>
              </a:rPr>
              <a:t>par</a:t>
            </a:r>
            <a:r>
              <a:rPr sz="700" b="1" spc="-45" dirty="0">
                <a:solidFill>
                  <a:srgbClr val="233C7B"/>
                </a:solidFill>
                <a:latin typeface="Tahoma"/>
                <a:cs typeface="Tahoma"/>
              </a:rPr>
              <a:t> </a:t>
            </a:r>
            <a:r>
              <a:rPr sz="700" b="1" spc="-35" dirty="0">
                <a:solidFill>
                  <a:srgbClr val="233C7B"/>
                </a:solidFill>
                <a:latin typeface="Tahoma"/>
                <a:cs typeface="Tahoma"/>
              </a:rPr>
              <a:t>les</a:t>
            </a:r>
            <a:r>
              <a:rPr sz="700" b="1" spc="-30" dirty="0">
                <a:solidFill>
                  <a:srgbClr val="233C7B"/>
                </a:solidFill>
                <a:latin typeface="Tahoma"/>
                <a:cs typeface="Tahoma"/>
              </a:rPr>
              <a:t> opér</a:t>
            </a:r>
            <a:r>
              <a:rPr sz="700" b="1" spc="-60" dirty="0">
                <a:solidFill>
                  <a:srgbClr val="233C7B"/>
                </a:solidFill>
                <a:latin typeface="Tahoma"/>
                <a:cs typeface="Tahoma"/>
              </a:rPr>
              <a:t>a</a:t>
            </a:r>
            <a:r>
              <a:rPr sz="700" b="1" spc="-25" dirty="0">
                <a:solidFill>
                  <a:srgbClr val="233C7B"/>
                </a:solidFill>
                <a:latin typeface="Tahoma"/>
                <a:cs typeface="Tahoma"/>
              </a:rPr>
              <a:t>t</a:t>
            </a:r>
            <a:r>
              <a:rPr sz="700" b="1" spc="-35" dirty="0">
                <a:solidFill>
                  <a:srgbClr val="233C7B"/>
                </a:solidFill>
                <a:latin typeface="Tahoma"/>
                <a:cs typeface="Tahoma"/>
              </a:rPr>
              <a:t>eu</a:t>
            </a:r>
            <a:r>
              <a:rPr sz="700" b="1" spc="-30" dirty="0">
                <a:solidFill>
                  <a:srgbClr val="233C7B"/>
                </a:solidFill>
                <a:latin typeface="Tahoma"/>
                <a:cs typeface="Tahoma"/>
              </a:rPr>
              <a:t>r</a:t>
            </a:r>
            <a:r>
              <a:rPr sz="700" b="1" spc="-40" dirty="0">
                <a:solidFill>
                  <a:srgbClr val="233C7B"/>
                </a:solidFill>
                <a:latin typeface="Tahoma"/>
                <a:cs typeface="Tahoma"/>
              </a:rPr>
              <a:t>s</a:t>
            </a:r>
            <a:endParaRPr sz="700">
              <a:latin typeface="Tahoma"/>
              <a:cs typeface="Tahoma"/>
            </a:endParaRPr>
          </a:p>
        </p:txBody>
      </p:sp>
      <p:sp>
        <p:nvSpPr>
          <p:cNvPr id="22" name="object 31"/>
          <p:cNvSpPr txBox="1"/>
          <p:nvPr/>
        </p:nvSpPr>
        <p:spPr>
          <a:xfrm>
            <a:off x="2308030" y="3139093"/>
            <a:ext cx="647700" cy="700405"/>
          </a:xfrm>
          <a:prstGeom prst="rect">
            <a:avLst/>
          </a:prstGeom>
        </p:spPr>
        <p:txBody>
          <a:bodyPr vert="horz" wrap="square" lIns="0" tIns="12700" rIns="0" bIns="0" rtlCol="0">
            <a:spAutoFit/>
          </a:bodyPr>
          <a:lstStyle/>
          <a:p>
            <a:pPr marL="12700">
              <a:lnSpc>
                <a:spcPts val="1905"/>
              </a:lnSpc>
              <a:spcBef>
                <a:spcPts val="100"/>
              </a:spcBef>
            </a:pPr>
            <a:r>
              <a:rPr sz="1650" b="1" spc="-215" dirty="0">
                <a:solidFill>
                  <a:srgbClr val="233C7B"/>
                </a:solidFill>
                <a:latin typeface="Tahoma"/>
                <a:cs typeface="Tahoma"/>
              </a:rPr>
              <a:t>21%</a:t>
            </a:r>
            <a:endParaRPr sz="1650">
              <a:latin typeface="Tahoma"/>
              <a:cs typeface="Tahoma"/>
            </a:endParaRPr>
          </a:p>
          <a:p>
            <a:pPr marL="12700">
              <a:lnSpc>
                <a:spcPts val="765"/>
              </a:lnSpc>
            </a:pPr>
            <a:r>
              <a:rPr sz="700" b="1" spc="-35" dirty="0">
                <a:solidFill>
                  <a:srgbClr val="233C7B"/>
                </a:solidFill>
                <a:latin typeface="Tahoma"/>
                <a:cs typeface="Tahoma"/>
              </a:rPr>
              <a:t>d</a:t>
            </a:r>
            <a:r>
              <a:rPr sz="700" b="1" spc="-25" dirty="0">
                <a:solidFill>
                  <a:srgbClr val="233C7B"/>
                </a:solidFill>
                <a:latin typeface="Tahoma"/>
                <a:cs typeface="Tahoma"/>
              </a:rPr>
              <a:t>e</a:t>
            </a:r>
            <a:r>
              <a:rPr sz="700" b="1" spc="-30" dirty="0">
                <a:solidFill>
                  <a:srgbClr val="233C7B"/>
                </a:solidFill>
                <a:latin typeface="Tahoma"/>
                <a:cs typeface="Tahoma"/>
              </a:rPr>
              <a:t> </a:t>
            </a:r>
            <a:r>
              <a:rPr sz="700" b="1" spc="-35" dirty="0">
                <a:solidFill>
                  <a:srgbClr val="233C7B"/>
                </a:solidFill>
                <a:latin typeface="Tahoma"/>
                <a:cs typeface="Tahoma"/>
              </a:rPr>
              <a:t>dossier</a:t>
            </a:r>
            <a:r>
              <a:rPr sz="700" b="1" spc="-40" dirty="0">
                <a:solidFill>
                  <a:srgbClr val="233C7B"/>
                </a:solidFill>
                <a:latin typeface="Tahoma"/>
                <a:cs typeface="Tahoma"/>
              </a:rPr>
              <a:t>s</a:t>
            </a:r>
            <a:endParaRPr sz="700">
              <a:latin typeface="Tahoma"/>
              <a:cs typeface="Tahoma"/>
            </a:endParaRPr>
          </a:p>
          <a:p>
            <a:pPr marL="12700" marR="5080">
              <a:lnSpc>
                <a:spcPct val="104700"/>
              </a:lnSpc>
            </a:pPr>
            <a:r>
              <a:rPr sz="700" b="1" spc="-50" dirty="0">
                <a:solidFill>
                  <a:srgbClr val="233C7B"/>
                </a:solidFill>
                <a:latin typeface="Tahoma"/>
                <a:cs typeface="Tahoma"/>
              </a:rPr>
              <a:t>r</a:t>
            </a:r>
            <a:r>
              <a:rPr sz="700" b="1" spc="-25" dirty="0">
                <a:solidFill>
                  <a:srgbClr val="233C7B"/>
                </a:solidFill>
                <a:latin typeface="Tahoma"/>
                <a:cs typeface="Tahoma"/>
              </a:rPr>
              <a:t>e</a:t>
            </a:r>
            <a:r>
              <a:rPr sz="700" b="1" spc="-30" dirty="0">
                <a:solidFill>
                  <a:srgbClr val="233C7B"/>
                </a:solidFill>
                <a:latin typeface="Tahoma"/>
                <a:cs typeface="Tahoma"/>
              </a:rPr>
              <a:t>c</a:t>
            </a:r>
            <a:r>
              <a:rPr sz="700" b="1" spc="-35" dirty="0">
                <a:solidFill>
                  <a:srgbClr val="233C7B"/>
                </a:solidFill>
                <a:latin typeface="Tahoma"/>
                <a:cs typeface="Tahoma"/>
              </a:rPr>
              <a:t>e</a:t>
            </a:r>
            <a:r>
              <a:rPr sz="700" b="1" spc="-30" dirty="0">
                <a:solidFill>
                  <a:srgbClr val="233C7B"/>
                </a:solidFill>
                <a:latin typeface="Tahoma"/>
                <a:cs typeface="Tahoma"/>
              </a:rPr>
              <a:t>v</a:t>
            </a:r>
            <a:r>
              <a:rPr sz="700" b="1" spc="-40" dirty="0">
                <a:solidFill>
                  <a:srgbClr val="233C7B"/>
                </a:solidFill>
                <a:latin typeface="Tahoma"/>
                <a:cs typeface="Tahoma"/>
              </a:rPr>
              <a:t>able</a:t>
            </a:r>
            <a:r>
              <a:rPr sz="700" b="1" spc="-35" dirty="0">
                <a:solidFill>
                  <a:srgbClr val="233C7B"/>
                </a:solidFill>
                <a:latin typeface="Tahoma"/>
                <a:cs typeface="Tahoma"/>
              </a:rPr>
              <a:t>s</a:t>
            </a:r>
            <a:r>
              <a:rPr sz="700" b="1" spc="-30" dirty="0">
                <a:solidFill>
                  <a:srgbClr val="233C7B"/>
                </a:solidFill>
                <a:latin typeface="Tahoma"/>
                <a:cs typeface="Tahoma"/>
              </a:rPr>
              <a:t> </a:t>
            </a:r>
            <a:r>
              <a:rPr sz="700" b="1" spc="-25" dirty="0">
                <a:solidFill>
                  <a:srgbClr val="233C7B"/>
                </a:solidFill>
                <a:latin typeface="Tahoma"/>
                <a:cs typeface="Tahoma"/>
              </a:rPr>
              <a:t>clos  </a:t>
            </a:r>
            <a:r>
              <a:rPr sz="700" b="1" spc="-30" dirty="0">
                <a:solidFill>
                  <a:srgbClr val="233C7B"/>
                </a:solidFill>
                <a:latin typeface="Tahoma"/>
                <a:cs typeface="Tahoma"/>
              </a:rPr>
              <a:t>en </a:t>
            </a:r>
            <a:r>
              <a:rPr sz="700" b="1" spc="-40" dirty="0">
                <a:solidFill>
                  <a:srgbClr val="233C7B"/>
                </a:solidFill>
                <a:latin typeface="Tahoma"/>
                <a:cs typeface="Tahoma"/>
              </a:rPr>
              <a:t>moin</a:t>
            </a:r>
            <a:r>
              <a:rPr sz="700" b="1" spc="-30" dirty="0">
                <a:solidFill>
                  <a:srgbClr val="233C7B"/>
                </a:solidFill>
                <a:latin typeface="Tahoma"/>
                <a:cs typeface="Tahoma"/>
              </a:rPr>
              <a:t>s </a:t>
            </a:r>
            <a:r>
              <a:rPr sz="700" b="1" spc="-25" dirty="0">
                <a:solidFill>
                  <a:srgbClr val="233C7B"/>
                </a:solidFill>
                <a:latin typeface="Tahoma"/>
                <a:cs typeface="Tahoma"/>
              </a:rPr>
              <a:t>de  90</a:t>
            </a:r>
            <a:r>
              <a:rPr sz="700" b="1" spc="-30" dirty="0">
                <a:solidFill>
                  <a:srgbClr val="233C7B"/>
                </a:solidFill>
                <a:latin typeface="Tahoma"/>
                <a:cs typeface="Tahoma"/>
              </a:rPr>
              <a:t> </a:t>
            </a:r>
            <a:r>
              <a:rPr sz="700" b="1" spc="-40" dirty="0">
                <a:solidFill>
                  <a:srgbClr val="233C7B"/>
                </a:solidFill>
                <a:latin typeface="Tahoma"/>
                <a:cs typeface="Tahoma"/>
              </a:rPr>
              <a:t>jours</a:t>
            </a:r>
            <a:endParaRPr sz="700">
              <a:latin typeface="Tahoma"/>
              <a:cs typeface="Tahoma"/>
            </a:endParaRPr>
          </a:p>
        </p:txBody>
      </p:sp>
      <p:sp>
        <p:nvSpPr>
          <p:cNvPr id="23" name="object 53"/>
          <p:cNvSpPr/>
          <p:nvPr/>
        </p:nvSpPr>
        <p:spPr>
          <a:xfrm>
            <a:off x="2155376" y="1982349"/>
            <a:ext cx="1908175" cy="209550"/>
          </a:xfrm>
          <a:custGeom>
            <a:avLst/>
            <a:gdLst/>
            <a:ahLst/>
            <a:cxnLst/>
            <a:rect l="l" t="t" r="r" b="b"/>
            <a:pathLst>
              <a:path w="1908175" h="209550">
                <a:moveTo>
                  <a:pt x="104749" y="0"/>
                </a:moveTo>
                <a:lnTo>
                  <a:pt x="63977" y="8232"/>
                </a:lnTo>
                <a:lnTo>
                  <a:pt x="30681" y="30681"/>
                </a:lnTo>
                <a:lnTo>
                  <a:pt x="8232" y="63977"/>
                </a:lnTo>
                <a:lnTo>
                  <a:pt x="0" y="104749"/>
                </a:lnTo>
                <a:lnTo>
                  <a:pt x="8232" y="145519"/>
                </a:lnTo>
                <a:lnTo>
                  <a:pt x="30681" y="178811"/>
                </a:lnTo>
                <a:lnTo>
                  <a:pt x="63977" y="201256"/>
                </a:lnTo>
                <a:lnTo>
                  <a:pt x="104749" y="209486"/>
                </a:lnTo>
                <a:lnTo>
                  <a:pt x="1803285" y="209486"/>
                </a:lnTo>
                <a:lnTo>
                  <a:pt x="1844063" y="201256"/>
                </a:lnTo>
                <a:lnTo>
                  <a:pt x="1877358" y="178811"/>
                </a:lnTo>
                <a:lnTo>
                  <a:pt x="1899804" y="145519"/>
                </a:lnTo>
                <a:lnTo>
                  <a:pt x="1908035" y="104749"/>
                </a:lnTo>
                <a:lnTo>
                  <a:pt x="1899804" y="63977"/>
                </a:lnTo>
                <a:lnTo>
                  <a:pt x="1877358" y="30681"/>
                </a:lnTo>
                <a:lnTo>
                  <a:pt x="1844063" y="8232"/>
                </a:lnTo>
                <a:lnTo>
                  <a:pt x="1803285" y="0"/>
                </a:lnTo>
                <a:lnTo>
                  <a:pt x="104749" y="0"/>
                </a:lnTo>
                <a:close/>
              </a:path>
            </a:pathLst>
          </a:custGeom>
          <a:ln w="12700">
            <a:solidFill>
              <a:srgbClr val="88C787"/>
            </a:solidFill>
          </a:ln>
        </p:spPr>
        <p:txBody>
          <a:bodyPr wrap="square" lIns="0" tIns="0" rIns="0" bIns="0" rtlCol="0"/>
          <a:lstStyle/>
          <a:p>
            <a:endParaRPr/>
          </a:p>
        </p:txBody>
      </p:sp>
      <p:sp>
        <p:nvSpPr>
          <p:cNvPr id="24" name="object 61"/>
          <p:cNvSpPr txBox="1"/>
          <p:nvPr/>
        </p:nvSpPr>
        <p:spPr>
          <a:xfrm>
            <a:off x="5141708" y="3865071"/>
            <a:ext cx="657860" cy="579120"/>
          </a:xfrm>
          <a:prstGeom prst="rect">
            <a:avLst/>
          </a:prstGeom>
        </p:spPr>
        <p:txBody>
          <a:bodyPr vert="horz" wrap="square" lIns="0" tIns="12700" rIns="0" bIns="0" rtlCol="0">
            <a:spAutoFit/>
          </a:bodyPr>
          <a:lstStyle/>
          <a:p>
            <a:pPr algn="ctr">
              <a:lnSpc>
                <a:spcPts val="1420"/>
              </a:lnSpc>
              <a:spcBef>
                <a:spcPts val="100"/>
              </a:spcBef>
            </a:pPr>
            <a:r>
              <a:rPr sz="1200" b="1" spc="-45" dirty="0">
                <a:solidFill>
                  <a:srgbClr val="FFFFFF"/>
                </a:solidFill>
                <a:latin typeface="Tahoma"/>
                <a:cs typeface="Tahoma"/>
              </a:rPr>
              <a:t>423</a:t>
            </a:r>
            <a:endParaRPr sz="1200" dirty="0">
              <a:latin typeface="Tahoma"/>
              <a:cs typeface="Tahoma"/>
            </a:endParaRPr>
          </a:p>
          <a:p>
            <a:pPr algn="ctr">
              <a:lnSpc>
                <a:spcPts val="940"/>
              </a:lnSpc>
            </a:pPr>
            <a:r>
              <a:rPr sz="800" b="1" spc="-35" dirty="0">
                <a:solidFill>
                  <a:srgbClr val="FFFFFF"/>
                </a:solidFill>
                <a:latin typeface="Tahoma"/>
                <a:cs typeface="Tahoma"/>
              </a:rPr>
              <a:t>désistements</a:t>
            </a:r>
            <a:endParaRPr sz="800" dirty="0">
              <a:latin typeface="Tahoma"/>
              <a:cs typeface="Tahoma"/>
            </a:endParaRPr>
          </a:p>
          <a:p>
            <a:pPr marL="55244" marR="47625" algn="ctr">
              <a:lnSpc>
                <a:spcPct val="104200"/>
              </a:lnSpc>
            </a:pPr>
            <a:r>
              <a:rPr sz="800" b="1" spc="-35" dirty="0">
                <a:solidFill>
                  <a:srgbClr val="FFFFFF"/>
                </a:solidFill>
                <a:latin typeface="Tahoma"/>
                <a:cs typeface="Tahoma"/>
              </a:rPr>
              <a:t>en</a:t>
            </a:r>
            <a:r>
              <a:rPr sz="800" b="1" spc="-50" dirty="0">
                <a:solidFill>
                  <a:srgbClr val="FFFFFF"/>
                </a:solidFill>
                <a:latin typeface="Tahoma"/>
                <a:cs typeface="Tahoma"/>
              </a:rPr>
              <a:t> </a:t>
            </a:r>
            <a:r>
              <a:rPr sz="800" b="1" spc="-25" dirty="0">
                <a:solidFill>
                  <a:srgbClr val="FFFFFF"/>
                </a:solidFill>
                <a:latin typeface="Tahoma"/>
                <a:cs typeface="Tahoma"/>
              </a:rPr>
              <a:t>cours</a:t>
            </a:r>
            <a:r>
              <a:rPr sz="800" b="1" spc="-50" dirty="0">
                <a:solidFill>
                  <a:srgbClr val="FFFFFF"/>
                </a:solidFill>
                <a:latin typeface="Tahoma"/>
                <a:cs typeface="Tahoma"/>
              </a:rPr>
              <a:t> </a:t>
            </a:r>
            <a:r>
              <a:rPr sz="800" b="1" spc="-20" dirty="0">
                <a:solidFill>
                  <a:srgbClr val="FFFFFF"/>
                </a:solidFill>
                <a:latin typeface="Tahoma"/>
                <a:cs typeface="Tahoma"/>
              </a:rPr>
              <a:t>de  </a:t>
            </a:r>
            <a:r>
              <a:rPr sz="800" b="1" spc="-35" dirty="0">
                <a:solidFill>
                  <a:srgbClr val="FFFFFF"/>
                </a:solidFill>
                <a:latin typeface="Tahoma"/>
                <a:cs typeface="Tahoma"/>
              </a:rPr>
              <a:t>médiation</a:t>
            </a:r>
            <a:endParaRPr sz="800" dirty="0">
              <a:latin typeface="Tahoma"/>
              <a:cs typeface="Tahoma"/>
            </a:endParaRPr>
          </a:p>
        </p:txBody>
      </p:sp>
      <p:grpSp>
        <p:nvGrpSpPr>
          <p:cNvPr id="32" name="object 9"/>
          <p:cNvGrpSpPr/>
          <p:nvPr/>
        </p:nvGrpSpPr>
        <p:grpSpPr>
          <a:xfrm>
            <a:off x="1872323" y="3674375"/>
            <a:ext cx="5321656" cy="2135187"/>
            <a:chOff x="298500" y="5723306"/>
            <a:chExt cx="5321656" cy="2135187"/>
          </a:xfrm>
        </p:grpSpPr>
        <p:pic>
          <p:nvPicPr>
            <p:cNvPr id="33" name="object 10"/>
            <p:cNvPicPr/>
            <p:nvPr/>
          </p:nvPicPr>
          <p:blipFill>
            <a:blip r:embed="rId4" cstate="print"/>
            <a:stretch>
              <a:fillRect/>
            </a:stretch>
          </p:blipFill>
          <p:spPr>
            <a:xfrm>
              <a:off x="298500" y="5723306"/>
              <a:ext cx="1774825" cy="855167"/>
            </a:xfrm>
            <a:prstGeom prst="rect">
              <a:avLst/>
            </a:prstGeom>
          </p:spPr>
        </p:pic>
        <p:pic>
          <p:nvPicPr>
            <p:cNvPr id="34" name="object 11"/>
            <p:cNvPicPr/>
            <p:nvPr/>
          </p:nvPicPr>
          <p:blipFill>
            <a:blip r:embed="rId5" cstate="print"/>
            <a:stretch>
              <a:fillRect/>
            </a:stretch>
          </p:blipFill>
          <p:spPr>
            <a:xfrm>
              <a:off x="2071435" y="5723306"/>
              <a:ext cx="445366" cy="1709889"/>
            </a:xfrm>
            <a:prstGeom prst="rect">
              <a:avLst/>
            </a:prstGeom>
          </p:spPr>
        </p:pic>
        <p:pic>
          <p:nvPicPr>
            <p:cNvPr id="35" name="object 12"/>
            <p:cNvPicPr/>
            <p:nvPr/>
          </p:nvPicPr>
          <p:blipFill>
            <a:blip r:embed="rId6" cstate="print"/>
            <a:stretch>
              <a:fillRect/>
            </a:stretch>
          </p:blipFill>
          <p:spPr>
            <a:xfrm>
              <a:off x="2958377" y="5723306"/>
              <a:ext cx="2661779" cy="855167"/>
            </a:xfrm>
            <a:prstGeom prst="rect">
              <a:avLst/>
            </a:prstGeom>
          </p:spPr>
        </p:pic>
        <p:pic>
          <p:nvPicPr>
            <p:cNvPr id="36" name="object 13"/>
            <p:cNvPicPr/>
            <p:nvPr/>
          </p:nvPicPr>
          <p:blipFill>
            <a:blip r:embed="rId7" cstate="print"/>
            <a:stretch>
              <a:fillRect/>
            </a:stretch>
          </p:blipFill>
          <p:spPr>
            <a:xfrm>
              <a:off x="2514906" y="6372441"/>
              <a:ext cx="445361" cy="1486052"/>
            </a:xfrm>
            <a:prstGeom prst="rect">
              <a:avLst/>
            </a:prstGeom>
          </p:spPr>
        </p:pic>
        <p:pic>
          <p:nvPicPr>
            <p:cNvPr id="37" name="object 14"/>
            <p:cNvPicPr/>
            <p:nvPr/>
          </p:nvPicPr>
          <p:blipFill>
            <a:blip r:embed="rId8" cstate="print"/>
            <a:stretch>
              <a:fillRect/>
            </a:stretch>
          </p:blipFill>
          <p:spPr>
            <a:xfrm>
              <a:off x="298500" y="6576578"/>
              <a:ext cx="1774825" cy="1281915"/>
            </a:xfrm>
            <a:prstGeom prst="rect">
              <a:avLst/>
            </a:prstGeom>
          </p:spPr>
        </p:pic>
        <p:pic>
          <p:nvPicPr>
            <p:cNvPr id="38" name="object 15"/>
            <p:cNvPicPr/>
            <p:nvPr/>
          </p:nvPicPr>
          <p:blipFill>
            <a:blip r:embed="rId9" cstate="print"/>
            <a:stretch>
              <a:fillRect/>
            </a:stretch>
          </p:blipFill>
          <p:spPr>
            <a:xfrm>
              <a:off x="2958377" y="6576578"/>
              <a:ext cx="2661779" cy="856618"/>
            </a:xfrm>
            <a:prstGeom prst="rect">
              <a:avLst/>
            </a:prstGeom>
          </p:spPr>
        </p:pic>
        <p:pic>
          <p:nvPicPr>
            <p:cNvPr id="39" name="object 16"/>
            <p:cNvPicPr/>
            <p:nvPr/>
          </p:nvPicPr>
          <p:blipFill>
            <a:blip r:embed="rId10" cstate="print"/>
            <a:stretch>
              <a:fillRect/>
            </a:stretch>
          </p:blipFill>
          <p:spPr>
            <a:xfrm>
              <a:off x="2434995" y="7431303"/>
              <a:ext cx="81801" cy="73232"/>
            </a:xfrm>
            <a:prstGeom prst="rect">
              <a:avLst/>
            </a:prstGeom>
          </p:spPr>
        </p:pic>
        <p:pic>
          <p:nvPicPr>
            <p:cNvPr id="40" name="object 17"/>
            <p:cNvPicPr/>
            <p:nvPr/>
          </p:nvPicPr>
          <p:blipFill>
            <a:blip r:embed="rId11" cstate="print"/>
            <a:stretch>
              <a:fillRect/>
            </a:stretch>
          </p:blipFill>
          <p:spPr>
            <a:xfrm>
              <a:off x="2958377" y="7431303"/>
              <a:ext cx="2661779" cy="427189"/>
            </a:xfrm>
            <a:prstGeom prst="rect">
              <a:avLst/>
            </a:prstGeom>
          </p:spPr>
        </p:pic>
      </p:grpSp>
      <p:grpSp>
        <p:nvGrpSpPr>
          <p:cNvPr id="46" name="object 54"/>
          <p:cNvGrpSpPr/>
          <p:nvPr/>
        </p:nvGrpSpPr>
        <p:grpSpPr>
          <a:xfrm>
            <a:off x="1872322" y="3685587"/>
            <a:ext cx="5508310" cy="1832372"/>
            <a:chOff x="298499" y="5734518"/>
            <a:chExt cx="5508310" cy="1832372"/>
          </a:xfrm>
        </p:grpSpPr>
        <p:sp>
          <p:nvSpPr>
            <p:cNvPr id="47" name="object 55"/>
            <p:cNvSpPr/>
            <p:nvPr/>
          </p:nvSpPr>
          <p:spPr>
            <a:xfrm>
              <a:off x="298499" y="5761605"/>
              <a:ext cx="1969135" cy="1557020"/>
            </a:xfrm>
            <a:custGeom>
              <a:avLst/>
              <a:gdLst/>
              <a:ahLst/>
              <a:cxnLst/>
              <a:rect l="l" t="t" r="r" b="b"/>
              <a:pathLst>
                <a:path w="1969135" h="1557020">
                  <a:moveTo>
                    <a:pt x="0" y="0"/>
                  </a:moveTo>
                  <a:lnTo>
                    <a:pt x="0" y="1322933"/>
                  </a:lnTo>
                  <a:lnTo>
                    <a:pt x="761771" y="1403896"/>
                  </a:lnTo>
                  <a:lnTo>
                    <a:pt x="891247" y="1401236"/>
                  </a:lnTo>
                  <a:lnTo>
                    <a:pt x="1033481" y="1416286"/>
                  </a:lnTo>
                  <a:lnTo>
                    <a:pt x="1277642" y="1463391"/>
                  </a:lnTo>
                  <a:lnTo>
                    <a:pt x="1712899" y="1556892"/>
                  </a:lnTo>
                  <a:lnTo>
                    <a:pt x="1898665" y="1374288"/>
                  </a:lnTo>
                  <a:lnTo>
                    <a:pt x="1969060" y="1209668"/>
                  </a:lnTo>
                  <a:lnTo>
                    <a:pt x="1931711" y="969658"/>
                  </a:lnTo>
                  <a:lnTo>
                    <a:pt x="1794243" y="560882"/>
                  </a:lnTo>
                  <a:lnTo>
                    <a:pt x="991730" y="332930"/>
                  </a:lnTo>
                  <a:lnTo>
                    <a:pt x="0" y="0"/>
                  </a:lnTo>
                  <a:close/>
                </a:path>
              </a:pathLst>
            </a:custGeom>
            <a:solidFill>
              <a:srgbClr val="99D5F4"/>
            </a:solidFill>
          </p:spPr>
          <p:txBody>
            <a:bodyPr wrap="square" lIns="0" tIns="0" rIns="0" bIns="0" rtlCol="0"/>
            <a:lstStyle/>
            <a:p>
              <a:endParaRPr/>
            </a:p>
          </p:txBody>
        </p:sp>
        <p:sp>
          <p:nvSpPr>
            <p:cNvPr id="48" name="object 56"/>
            <p:cNvSpPr/>
            <p:nvPr/>
          </p:nvSpPr>
          <p:spPr>
            <a:xfrm>
              <a:off x="4429502" y="6832522"/>
              <a:ext cx="261620" cy="233045"/>
            </a:xfrm>
            <a:custGeom>
              <a:avLst/>
              <a:gdLst/>
              <a:ahLst/>
              <a:cxnLst/>
              <a:rect l="l" t="t" r="r" b="b"/>
              <a:pathLst>
                <a:path w="261620" h="233045">
                  <a:moveTo>
                    <a:pt x="260997" y="0"/>
                  </a:moveTo>
                  <a:lnTo>
                    <a:pt x="0" y="50901"/>
                  </a:lnTo>
                  <a:lnTo>
                    <a:pt x="28263" y="176289"/>
                  </a:lnTo>
                  <a:lnTo>
                    <a:pt x="57372" y="232471"/>
                  </a:lnTo>
                  <a:lnTo>
                    <a:pt x="105045" y="232397"/>
                  </a:lnTo>
                  <a:lnTo>
                    <a:pt x="189001" y="189014"/>
                  </a:lnTo>
                  <a:lnTo>
                    <a:pt x="260997" y="0"/>
                  </a:lnTo>
                  <a:close/>
                </a:path>
              </a:pathLst>
            </a:custGeom>
            <a:solidFill>
              <a:srgbClr val="E81D25"/>
            </a:solidFill>
          </p:spPr>
          <p:txBody>
            <a:bodyPr wrap="square" lIns="0" tIns="0" rIns="0" bIns="0" rtlCol="0"/>
            <a:lstStyle/>
            <a:p>
              <a:endParaRPr/>
            </a:p>
          </p:txBody>
        </p:sp>
        <p:sp>
          <p:nvSpPr>
            <p:cNvPr id="49" name="object 57"/>
            <p:cNvSpPr/>
            <p:nvPr/>
          </p:nvSpPr>
          <p:spPr>
            <a:xfrm>
              <a:off x="4429494" y="5734518"/>
              <a:ext cx="1377315" cy="1332230"/>
            </a:xfrm>
            <a:custGeom>
              <a:avLst/>
              <a:gdLst/>
              <a:ahLst/>
              <a:cxnLst/>
              <a:rect l="l" t="t" r="r" b="b"/>
              <a:pathLst>
                <a:path w="1377314" h="1332229">
                  <a:moveTo>
                    <a:pt x="1287005" y="0"/>
                  </a:moveTo>
                  <a:lnTo>
                    <a:pt x="975943" y="182263"/>
                  </a:lnTo>
                  <a:lnTo>
                    <a:pt x="789755" y="276767"/>
                  </a:lnTo>
                  <a:lnTo>
                    <a:pt x="654194" y="313889"/>
                  </a:lnTo>
                  <a:lnTo>
                    <a:pt x="495007" y="324002"/>
                  </a:lnTo>
                  <a:lnTo>
                    <a:pt x="353326" y="312642"/>
                  </a:lnTo>
                  <a:lnTo>
                    <a:pt x="261099" y="317992"/>
                  </a:lnTo>
                  <a:lnTo>
                    <a:pt x="177825" y="348273"/>
                  </a:lnTo>
                  <a:lnTo>
                    <a:pt x="63004" y="411708"/>
                  </a:lnTo>
                  <a:lnTo>
                    <a:pt x="0" y="487108"/>
                  </a:lnTo>
                  <a:lnTo>
                    <a:pt x="201747" y="894559"/>
                  </a:lnTo>
                  <a:lnTo>
                    <a:pt x="274621" y="1118387"/>
                  </a:lnTo>
                  <a:lnTo>
                    <a:pt x="223685" y="1237802"/>
                  </a:lnTo>
                  <a:lnTo>
                    <a:pt x="54000" y="1332014"/>
                  </a:lnTo>
                  <a:lnTo>
                    <a:pt x="292753" y="1247035"/>
                  </a:lnTo>
                  <a:lnTo>
                    <a:pt x="436213" y="1203398"/>
                  </a:lnTo>
                  <a:lnTo>
                    <a:pt x="541868" y="1187321"/>
                  </a:lnTo>
                  <a:lnTo>
                    <a:pt x="667207" y="1185024"/>
                  </a:lnTo>
                  <a:lnTo>
                    <a:pt x="925685" y="1138641"/>
                  </a:lnTo>
                  <a:lnTo>
                    <a:pt x="1085783" y="1106617"/>
                  </a:lnTo>
                  <a:lnTo>
                    <a:pt x="1214043" y="1074046"/>
                  </a:lnTo>
                  <a:lnTo>
                    <a:pt x="1377010" y="1026020"/>
                  </a:lnTo>
                  <a:lnTo>
                    <a:pt x="1287005" y="0"/>
                  </a:lnTo>
                  <a:close/>
                </a:path>
              </a:pathLst>
            </a:custGeom>
            <a:solidFill>
              <a:srgbClr val="F285B5"/>
            </a:solidFill>
          </p:spPr>
          <p:txBody>
            <a:bodyPr wrap="square" lIns="0" tIns="0" rIns="0" bIns="0" rtlCol="0"/>
            <a:lstStyle/>
            <a:p>
              <a:endParaRPr/>
            </a:p>
          </p:txBody>
        </p:sp>
        <p:sp>
          <p:nvSpPr>
            <p:cNvPr id="50" name="object 58"/>
            <p:cNvSpPr/>
            <p:nvPr/>
          </p:nvSpPr>
          <p:spPr>
            <a:xfrm>
              <a:off x="4429506" y="5796521"/>
              <a:ext cx="1198245" cy="1270000"/>
            </a:xfrm>
            <a:custGeom>
              <a:avLst/>
              <a:gdLst/>
              <a:ahLst/>
              <a:cxnLst/>
              <a:rect l="l" t="t" r="r" b="b"/>
              <a:pathLst>
                <a:path w="1198245" h="1270000">
                  <a:moveTo>
                    <a:pt x="223672" y="1181100"/>
                  </a:moveTo>
                  <a:lnTo>
                    <a:pt x="53987" y="1270000"/>
                  </a:lnTo>
                  <a:lnTo>
                    <a:pt x="115188" y="1244600"/>
                  </a:lnTo>
                  <a:lnTo>
                    <a:pt x="118440" y="1244600"/>
                  </a:lnTo>
                  <a:lnTo>
                    <a:pt x="141484" y="1231900"/>
                  </a:lnTo>
                  <a:lnTo>
                    <a:pt x="144599" y="1231900"/>
                  </a:lnTo>
                  <a:lnTo>
                    <a:pt x="180266" y="1206500"/>
                  </a:lnTo>
                  <a:lnTo>
                    <a:pt x="190537" y="1206500"/>
                  </a:lnTo>
                  <a:lnTo>
                    <a:pt x="223672" y="1181100"/>
                  </a:lnTo>
                  <a:close/>
                </a:path>
                <a:path w="1198245" h="1270000">
                  <a:moveTo>
                    <a:pt x="115188" y="1250467"/>
                  </a:moveTo>
                  <a:lnTo>
                    <a:pt x="53987" y="1270000"/>
                  </a:lnTo>
                  <a:lnTo>
                    <a:pt x="115188" y="1257300"/>
                  </a:lnTo>
                  <a:lnTo>
                    <a:pt x="115188" y="1250467"/>
                  </a:lnTo>
                  <a:close/>
                </a:path>
                <a:path w="1198245" h="1270000">
                  <a:moveTo>
                    <a:pt x="150525" y="1239190"/>
                  </a:moveTo>
                  <a:lnTo>
                    <a:pt x="118440" y="1249430"/>
                  </a:lnTo>
                  <a:lnTo>
                    <a:pt x="118440" y="1257300"/>
                  </a:lnTo>
                  <a:lnTo>
                    <a:pt x="157233" y="1244600"/>
                  </a:lnTo>
                  <a:lnTo>
                    <a:pt x="150525" y="1239190"/>
                  </a:lnTo>
                  <a:close/>
                </a:path>
                <a:path w="1198245" h="1270000">
                  <a:moveTo>
                    <a:pt x="118440" y="1244600"/>
                  </a:moveTo>
                  <a:lnTo>
                    <a:pt x="115188" y="1244600"/>
                  </a:lnTo>
                  <a:lnTo>
                    <a:pt x="115188" y="1250467"/>
                  </a:lnTo>
                  <a:lnTo>
                    <a:pt x="118440" y="1249430"/>
                  </a:lnTo>
                  <a:lnTo>
                    <a:pt x="118440" y="1244600"/>
                  </a:lnTo>
                  <a:close/>
                </a:path>
                <a:path w="1198245" h="1270000">
                  <a:moveTo>
                    <a:pt x="187274" y="1227461"/>
                  </a:moveTo>
                  <a:lnTo>
                    <a:pt x="152963" y="1238411"/>
                  </a:lnTo>
                  <a:lnTo>
                    <a:pt x="160911" y="1244600"/>
                  </a:lnTo>
                  <a:lnTo>
                    <a:pt x="187274" y="1231900"/>
                  </a:lnTo>
                  <a:lnTo>
                    <a:pt x="187274" y="1227461"/>
                  </a:lnTo>
                  <a:close/>
                </a:path>
                <a:path w="1198245" h="1270000">
                  <a:moveTo>
                    <a:pt x="144599" y="1231900"/>
                  </a:moveTo>
                  <a:lnTo>
                    <a:pt x="141484" y="1231900"/>
                  </a:lnTo>
                  <a:lnTo>
                    <a:pt x="150525" y="1239190"/>
                  </a:lnTo>
                  <a:lnTo>
                    <a:pt x="152963" y="1238411"/>
                  </a:lnTo>
                  <a:lnTo>
                    <a:pt x="144599" y="1231900"/>
                  </a:lnTo>
                  <a:close/>
                </a:path>
                <a:path w="1198245" h="1270000">
                  <a:moveTo>
                    <a:pt x="259359" y="1204455"/>
                  </a:moveTo>
                  <a:lnTo>
                    <a:pt x="190537" y="1226420"/>
                  </a:lnTo>
                  <a:lnTo>
                    <a:pt x="190537" y="1231900"/>
                  </a:lnTo>
                  <a:lnTo>
                    <a:pt x="259359" y="1206500"/>
                  </a:lnTo>
                  <a:lnTo>
                    <a:pt x="259359" y="1204455"/>
                  </a:lnTo>
                  <a:close/>
                </a:path>
                <a:path w="1198245" h="1270000">
                  <a:moveTo>
                    <a:pt x="190537" y="1206500"/>
                  </a:moveTo>
                  <a:lnTo>
                    <a:pt x="187274" y="1206500"/>
                  </a:lnTo>
                  <a:lnTo>
                    <a:pt x="187274" y="1227461"/>
                  </a:lnTo>
                  <a:lnTo>
                    <a:pt x="190537" y="1226420"/>
                  </a:lnTo>
                  <a:lnTo>
                    <a:pt x="190537" y="1206500"/>
                  </a:lnTo>
                  <a:close/>
                </a:path>
                <a:path w="1198245" h="1270000">
                  <a:moveTo>
                    <a:pt x="292747" y="1193800"/>
                  </a:moveTo>
                  <a:lnTo>
                    <a:pt x="262623" y="1203414"/>
                  </a:lnTo>
                  <a:lnTo>
                    <a:pt x="262623" y="1206500"/>
                  </a:lnTo>
                  <a:lnTo>
                    <a:pt x="292747" y="1193800"/>
                  </a:lnTo>
                  <a:close/>
                </a:path>
                <a:path w="1198245" h="1270000">
                  <a:moveTo>
                    <a:pt x="262623" y="1093698"/>
                  </a:moveTo>
                  <a:lnTo>
                    <a:pt x="259359" y="1101022"/>
                  </a:lnTo>
                  <a:lnTo>
                    <a:pt x="259359" y="1204455"/>
                  </a:lnTo>
                  <a:lnTo>
                    <a:pt x="262623" y="1203414"/>
                  </a:lnTo>
                  <a:lnTo>
                    <a:pt x="262623" y="1093698"/>
                  </a:lnTo>
                  <a:close/>
                </a:path>
                <a:path w="1198245" h="1270000">
                  <a:moveTo>
                    <a:pt x="298982" y="1191592"/>
                  </a:moveTo>
                  <a:lnTo>
                    <a:pt x="292747" y="1193800"/>
                  </a:lnTo>
                  <a:lnTo>
                    <a:pt x="301219" y="1193800"/>
                  </a:lnTo>
                  <a:lnTo>
                    <a:pt x="298982" y="1191592"/>
                  </a:lnTo>
                  <a:close/>
                </a:path>
                <a:path w="1198245" h="1270000">
                  <a:moveTo>
                    <a:pt x="331457" y="1180093"/>
                  </a:moveTo>
                  <a:lnTo>
                    <a:pt x="301584" y="1190670"/>
                  </a:lnTo>
                  <a:lnTo>
                    <a:pt x="305070" y="1193800"/>
                  </a:lnTo>
                  <a:lnTo>
                    <a:pt x="331457" y="1181100"/>
                  </a:lnTo>
                  <a:lnTo>
                    <a:pt x="331457" y="1180093"/>
                  </a:lnTo>
                  <a:close/>
                </a:path>
                <a:path w="1198245" h="1270000">
                  <a:moveTo>
                    <a:pt x="262623" y="1155700"/>
                  </a:moveTo>
                  <a:lnTo>
                    <a:pt x="298982" y="1191592"/>
                  </a:lnTo>
                  <a:lnTo>
                    <a:pt x="301584" y="1190670"/>
                  </a:lnTo>
                  <a:lnTo>
                    <a:pt x="262623" y="1155700"/>
                  </a:lnTo>
                  <a:close/>
                </a:path>
                <a:path w="1198245" h="1270000">
                  <a:moveTo>
                    <a:pt x="259359" y="1104900"/>
                  </a:moveTo>
                  <a:lnTo>
                    <a:pt x="257631" y="1104900"/>
                  </a:lnTo>
                  <a:lnTo>
                    <a:pt x="223672" y="1181100"/>
                  </a:lnTo>
                  <a:lnTo>
                    <a:pt x="252662" y="1117600"/>
                  </a:lnTo>
                  <a:lnTo>
                    <a:pt x="259359" y="1104900"/>
                  </a:lnTo>
                  <a:close/>
                </a:path>
                <a:path w="1198245" h="1270000">
                  <a:moveTo>
                    <a:pt x="389207" y="1159643"/>
                  </a:moveTo>
                  <a:lnTo>
                    <a:pt x="334708" y="1178941"/>
                  </a:lnTo>
                  <a:lnTo>
                    <a:pt x="334708" y="1181100"/>
                  </a:lnTo>
                  <a:lnTo>
                    <a:pt x="389207" y="1159643"/>
                  </a:lnTo>
                  <a:close/>
                </a:path>
                <a:path w="1198245" h="1270000">
                  <a:moveTo>
                    <a:pt x="262623" y="647700"/>
                  </a:moveTo>
                  <a:lnTo>
                    <a:pt x="331457" y="711200"/>
                  </a:lnTo>
                  <a:lnTo>
                    <a:pt x="331457" y="1180093"/>
                  </a:lnTo>
                  <a:lnTo>
                    <a:pt x="334708" y="1178941"/>
                  </a:lnTo>
                  <a:lnTo>
                    <a:pt x="334708" y="711200"/>
                  </a:lnTo>
                  <a:lnTo>
                    <a:pt x="348475" y="698500"/>
                  </a:lnTo>
                  <a:lnTo>
                    <a:pt x="331457" y="698500"/>
                  </a:lnTo>
                  <a:lnTo>
                    <a:pt x="262623" y="647700"/>
                  </a:lnTo>
                  <a:close/>
                </a:path>
                <a:path w="1198245" h="1270000">
                  <a:moveTo>
                    <a:pt x="400344" y="1155700"/>
                  </a:moveTo>
                  <a:lnTo>
                    <a:pt x="399224" y="1155700"/>
                  </a:lnTo>
                  <a:lnTo>
                    <a:pt x="389207" y="1159643"/>
                  </a:lnTo>
                  <a:lnTo>
                    <a:pt x="400344" y="1155700"/>
                  </a:lnTo>
                  <a:close/>
                </a:path>
                <a:path w="1198245" h="1270000">
                  <a:moveTo>
                    <a:pt x="403542" y="1154567"/>
                  </a:moveTo>
                  <a:lnTo>
                    <a:pt x="400344" y="1155700"/>
                  </a:lnTo>
                  <a:lnTo>
                    <a:pt x="403542" y="1155700"/>
                  </a:lnTo>
                  <a:lnTo>
                    <a:pt x="403542" y="1154567"/>
                  </a:lnTo>
                  <a:close/>
                </a:path>
                <a:path w="1198245" h="1270000">
                  <a:moveTo>
                    <a:pt x="436210" y="1143000"/>
                  </a:moveTo>
                  <a:lnTo>
                    <a:pt x="406793" y="1153416"/>
                  </a:lnTo>
                  <a:lnTo>
                    <a:pt x="406793" y="1155700"/>
                  </a:lnTo>
                  <a:lnTo>
                    <a:pt x="407685" y="1155700"/>
                  </a:lnTo>
                  <a:lnTo>
                    <a:pt x="436210" y="1143000"/>
                  </a:lnTo>
                  <a:close/>
                </a:path>
                <a:path w="1198245" h="1270000">
                  <a:moveTo>
                    <a:pt x="406793" y="355600"/>
                  </a:moveTo>
                  <a:lnTo>
                    <a:pt x="403542" y="355600"/>
                  </a:lnTo>
                  <a:lnTo>
                    <a:pt x="403542" y="1154567"/>
                  </a:lnTo>
                  <a:lnTo>
                    <a:pt x="406793" y="1153416"/>
                  </a:lnTo>
                  <a:lnTo>
                    <a:pt x="406793" y="355600"/>
                  </a:lnTo>
                  <a:close/>
                </a:path>
                <a:path w="1198245" h="1270000">
                  <a:moveTo>
                    <a:pt x="452079" y="1141092"/>
                  </a:moveTo>
                  <a:lnTo>
                    <a:pt x="436210" y="1143000"/>
                  </a:lnTo>
                  <a:lnTo>
                    <a:pt x="454466" y="1143000"/>
                  </a:lnTo>
                  <a:lnTo>
                    <a:pt x="452079" y="1141092"/>
                  </a:lnTo>
                  <a:close/>
                </a:path>
                <a:path w="1198245" h="1270000">
                  <a:moveTo>
                    <a:pt x="475627" y="1138261"/>
                  </a:moveTo>
                  <a:lnTo>
                    <a:pt x="455750" y="1140651"/>
                  </a:lnTo>
                  <a:lnTo>
                    <a:pt x="458966" y="1143000"/>
                  </a:lnTo>
                  <a:lnTo>
                    <a:pt x="475627" y="1143000"/>
                  </a:lnTo>
                  <a:lnTo>
                    <a:pt x="475627" y="1138261"/>
                  </a:lnTo>
                  <a:close/>
                </a:path>
                <a:path w="1198245" h="1270000">
                  <a:moveTo>
                    <a:pt x="515579" y="1133459"/>
                  </a:moveTo>
                  <a:lnTo>
                    <a:pt x="478878" y="1137871"/>
                  </a:lnTo>
                  <a:lnTo>
                    <a:pt x="478878" y="1143000"/>
                  </a:lnTo>
                  <a:lnTo>
                    <a:pt x="504840" y="1143000"/>
                  </a:lnTo>
                  <a:lnTo>
                    <a:pt x="515579" y="1133459"/>
                  </a:lnTo>
                  <a:close/>
                </a:path>
                <a:path w="1198245" h="1270000">
                  <a:moveTo>
                    <a:pt x="406793" y="1104900"/>
                  </a:moveTo>
                  <a:lnTo>
                    <a:pt x="452079" y="1141092"/>
                  </a:lnTo>
                  <a:lnTo>
                    <a:pt x="455750" y="1140651"/>
                  </a:lnTo>
                  <a:lnTo>
                    <a:pt x="406793" y="1104900"/>
                  </a:lnTo>
                  <a:close/>
                </a:path>
                <a:path w="1198245" h="1270000">
                  <a:moveTo>
                    <a:pt x="406793" y="647700"/>
                  </a:moveTo>
                  <a:lnTo>
                    <a:pt x="475627" y="711200"/>
                  </a:lnTo>
                  <a:lnTo>
                    <a:pt x="475627" y="1138261"/>
                  </a:lnTo>
                  <a:lnTo>
                    <a:pt x="478878" y="1137871"/>
                  </a:lnTo>
                  <a:lnTo>
                    <a:pt x="478878" y="711200"/>
                  </a:lnTo>
                  <a:lnTo>
                    <a:pt x="492648" y="698500"/>
                  </a:lnTo>
                  <a:lnTo>
                    <a:pt x="475627" y="698500"/>
                  </a:lnTo>
                  <a:lnTo>
                    <a:pt x="406793" y="647700"/>
                  </a:lnTo>
                  <a:close/>
                </a:path>
                <a:path w="1198245" h="1270000">
                  <a:moveTo>
                    <a:pt x="541862" y="1130300"/>
                  </a:moveTo>
                  <a:lnTo>
                    <a:pt x="519135" y="1130300"/>
                  </a:lnTo>
                  <a:lnTo>
                    <a:pt x="515579" y="1133459"/>
                  </a:lnTo>
                  <a:lnTo>
                    <a:pt x="541862" y="1130300"/>
                  </a:lnTo>
                  <a:close/>
                </a:path>
                <a:path w="1198245" h="1270000">
                  <a:moveTo>
                    <a:pt x="547725" y="1104900"/>
                  </a:moveTo>
                  <a:lnTo>
                    <a:pt x="511629" y="1130300"/>
                  </a:lnTo>
                  <a:lnTo>
                    <a:pt x="519135" y="1130300"/>
                  </a:lnTo>
                  <a:lnTo>
                    <a:pt x="547725" y="1104900"/>
                  </a:lnTo>
                  <a:close/>
                </a:path>
                <a:path w="1198245" h="1270000">
                  <a:moveTo>
                    <a:pt x="550976" y="355600"/>
                  </a:moveTo>
                  <a:lnTo>
                    <a:pt x="547725" y="355600"/>
                  </a:lnTo>
                  <a:lnTo>
                    <a:pt x="547725" y="1130300"/>
                  </a:lnTo>
                  <a:lnTo>
                    <a:pt x="550976" y="1130300"/>
                  </a:lnTo>
                  <a:lnTo>
                    <a:pt x="550976" y="355600"/>
                  </a:lnTo>
                  <a:close/>
                </a:path>
                <a:path w="1198245" h="1270000">
                  <a:moveTo>
                    <a:pt x="550976" y="1104900"/>
                  </a:moveTo>
                  <a:lnTo>
                    <a:pt x="580008" y="1130300"/>
                  </a:lnTo>
                  <a:lnTo>
                    <a:pt x="585291" y="1130300"/>
                  </a:lnTo>
                  <a:lnTo>
                    <a:pt x="550976" y="1104900"/>
                  </a:lnTo>
                  <a:close/>
                </a:path>
                <a:path w="1198245" h="1270000">
                  <a:moveTo>
                    <a:pt x="550976" y="647700"/>
                  </a:moveTo>
                  <a:lnTo>
                    <a:pt x="619810" y="711200"/>
                  </a:lnTo>
                  <a:lnTo>
                    <a:pt x="619810" y="1130300"/>
                  </a:lnTo>
                  <a:lnTo>
                    <a:pt x="623061" y="1130300"/>
                  </a:lnTo>
                  <a:lnTo>
                    <a:pt x="623061" y="711200"/>
                  </a:lnTo>
                  <a:lnTo>
                    <a:pt x="636828" y="698500"/>
                  </a:lnTo>
                  <a:lnTo>
                    <a:pt x="619810" y="698500"/>
                  </a:lnTo>
                  <a:lnTo>
                    <a:pt x="550976" y="647700"/>
                  </a:lnTo>
                  <a:close/>
                </a:path>
                <a:path w="1198245" h="1270000">
                  <a:moveTo>
                    <a:pt x="691895" y="1104900"/>
                  </a:moveTo>
                  <a:lnTo>
                    <a:pt x="659389" y="1130300"/>
                  </a:lnTo>
                  <a:lnTo>
                    <a:pt x="664936" y="1130300"/>
                  </a:lnTo>
                  <a:lnTo>
                    <a:pt x="691895" y="1104900"/>
                  </a:lnTo>
                  <a:close/>
                </a:path>
                <a:path w="1198245" h="1270000">
                  <a:moveTo>
                    <a:pt x="691895" y="1125445"/>
                  </a:moveTo>
                  <a:lnTo>
                    <a:pt x="667194" y="1130300"/>
                  </a:lnTo>
                  <a:lnTo>
                    <a:pt x="691895" y="1130300"/>
                  </a:lnTo>
                  <a:lnTo>
                    <a:pt x="691895" y="1125445"/>
                  </a:lnTo>
                  <a:close/>
                </a:path>
                <a:path w="1198245" h="1270000">
                  <a:moveTo>
                    <a:pt x="704597" y="1122948"/>
                  </a:moveTo>
                  <a:lnTo>
                    <a:pt x="695147" y="1124806"/>
                  </a:lnTo>
                  <a:lnTo>
                    <a:pt x="695147" y="1130300"/>
                  </a:lnTo>
                  <a:lnTo>
                    <a:pt x="704597" y="1122948"/>
                  </a:lnTo>
                  <a:close/>
                </a:path>
                <a:path w="1198245" h="1270000">
                  <a:moveTo>
                    <a:pt x="695147" y="355600"/>
                  </a:moveTo>
                  <a:lnTo>
                    <a:pt x="691895" y="355600"/>
                  </a:lnTo>
                  <a:lnTo>
                    <a:pt x="691895" y="1125445"/>
                  </a:lnTo>
                  <a:lnTo>
                    <a:pt x="695147" y="1124806"/>
                  </a:lnTo>
                  <a:lnTo>
                    <a:pt x="695147" y="355600"/>
                  </a:lnTo>
                  <a:close/>
                </a:path>
                <a:path w="1198245" h="1270000">
                  <a:moveTo>
                    <a:pt x="695147" y="1104900"/>
                  </a:moveTo>
                  <a:lnTo>
                    <a:pt x="711474" y="1117600"/>
                  </a:lnTo>
                  <a:lnTo>
                    <a:pt x="704597" y="1122948"/>
                  </a:lnTo>
                  <a:lnTo>
                    <a:pt x="731814" y="1117600"/>
                  </a:lnTo>
                  <a:lnTo>
                    <a:pt x="715843" y="1117600"/>
                  </a:lnTo>
                  <a:lnTo>
                    <a:pt x="695147" y="1104900"/>
                  </a:lnTo>
                  <a:close/>
                </a:path>
                <a:path w="1198245" h="1270000">
                  <a:moveTo>
                    <a:pt x="763993" y="1111275"/>
                  </a:moveTo>
                  <a:lnTo>
                    <a:pt x="731814" y="1117600"/>
                  </a:lnTo>
                  <a:lnTo>
                    <a:pt x="763993" y="1117600"/>
                  </a:lnTo>
                  <a:lnTo>
                    <a:pt x="763993" y="1111275"/>
                  </a:lnTo>
                  <a:close/>
                </a:path>
                <a:path w="1198245" h="1270000">
                  <a:moveTo>
                    <a:pt x="836078" y="1097108"/>
                  </a:moveTo>
                  <a:lnTo>
                    <a:pt x="767244" y="1110636"/>
                  </a:lnTo>
                  <a:lnTo>
                    <a:pt x="767244" y="1117600"/>
                  </a:lnTo>
                  <a:lnTo>
                    <a:pt x="836078" y="1104900"/>
                  </a:lnTo>
                  <a:lnTo>
                    <a:pt x="836078" y="1097108"/>
                  </a:lnTo>
                  <a:close/>
                </a:path>
                <a:path w="1198245" h="1270000">
                  <a:moveTo>
                    <a:pt x="695147" y="647700"/>
                  </a:moveTo>
                  <a:lnTo>
                    <a:pt x="763993" y="711200"/>
                  </a:lnTo>
                  <a:lnTo>
                    <a:pt x="763993" y="1111275"/>
                  </a:lnTo>
                  <a:lnTo>
                    <a:pt x="767244" y="1110636"/>
                  </a:lnTo>
                  <a:lnTo>
                    <a:pt x="767244" y="711200"/>
                  </a:lnTo>
                  <a:lnTo>
                    <a:pt x="781011" y="698500"/>
                  </a:lnTo>
                  <a:lnTo>
                    <a:pt x="763993" y="698500"/>
                  </a:lnTo>
                  <a:lnTo>
                    <a:pt x="695147" y="647700"/>
                  </a:lnTo>
                  <a:close/>
                </a:path>
                <a:path w="1198245" h="1270000">
                  <a:moveTo>
                    <a:pt x="259359" y="1092200"/>
                  </a:moveTo>
                  <a:lnTo>
                    <a:pt x="255213" y="1104900"/>
                  </a:lnTo>
                  <a:lnTo>
                    <a:pt x="257631" y="1104900"/>
                  </a:lnTo>
                  <a:lnTo>
                    <a:pt x="259359" y="1101022"/>
                  </a:lnTo>
                  <a:lnTo>
                    <a:pt x="259359" y="1092200"/>
                  </a:lnTo>
                  <a:close/>
                </a:path>
                <a:path w="1198245" h="1270000">
                  <a:moveTo>
                    <a:pt x="274558" y="1066916"/>
                  </a:moveTo>
                  <a:lnTo>
                    <a:pt x="274263" y="1067578"/>
                  </a:lnTo>
                  <a:lnTo>
                    <a:pt x="331457" y="1104900"/>
                  </a:lnTo>
                  <a:lnTo>
                    <a:pt x="274558" y="1066916"/>
                  </a:lnTo>
                  <a:close/>
                </a:path>
                <a:path w="1198245" h="1270000">
                  <a:moveTo>
                    <a:pt x="839330" y="355600"/>
                  </a:moveTo>
                  <a:lnTo>
                    <a:pt x="836078" y="355600"/>
                  </a:lnTo>
                  <a:lnTo>
                    <a:pt x="836078" y="1097108"/>
                  </a:lnTo>
                  <a:lnTo>
                    <a:pt x="861053" y="1092200"/>
                  </a:lnTo>
                  <a:lnTo>
                    <a:pt x="839330" y="1092200"/>
                  </a:lnTo>
                  <a:lnTo>
                    <a:pt x="839330" y="355600"/>
                  </a:lnTo>
                  <a:close/>
                </a:path>
                <a:path w="1198245" h="1270000">
                  <a:moveTo>
                    <a:pt x="273071" y="1066800"/>
                  </a:moveTo>
                  <a:lnTo>
                    <a:pt x="262623" y="1092200"/>
                  </a:lnTo>
                  <a:lnTo>
                    <a:pt x="262623" y="1093698"/>
                  </a:lnTo>
                  <a:lnTo>
                    <a:pt x="274263" y="1067578"/>
                  </a:lnTo>
                  <a:lnTo>
                    <a:pt x="273071" y="1066800"/>
                  </a:lnTo>
                  <a:close/>
                </a:path>
                <a:path w="1198245" h="1270000">
                  <a:moveTo>
                    <a:pt x="878447" y="1088781"/>
                  </a:moveTo>
                  <a:lnTo>
                    <a:pt x="861053" y="1092200"/>
                  </a:lnTo>
                  <a:lnTo>
                    <a:pt x="882302" y="1092200"/>
                  </a:lnTo>
                  <a:lnTo>
                    <a:pt x="878447" y="1088781"/>
                  </a:lnTo>
                  <a:close/>
                </a:path>
                <a:path w="1198245" h="1270000">
                  <a:moveTo>
                    <a:pt x="908164" y="1082941"/>
                  </a:moveTo>
                  <a:lnTo>
                    <a:pt x="881643" y="1088153"/>
                  </a:lnTo>
                  <a:lnTo>
                    <a:pt x="886671" y="1092200"/>
                  </a:lnTo>
                  <a:lnTo>
                    <a:pt x="908164" y="1092200"/>
                  </a:lnTo>
                  <a:lnTo>
                    <a:pt x="908164" y="1082941"/>
                  </a:lnTo>
                  <a:close/>
                </a:path>
                <a:path w="1198245" h="1270000">
                  <a:moveTo>
                    <a:pt x="839330" y="1054100"/>
                  </a:moveTo>
                  <a:lnTo>
                    <a:pt x="878447" y="1088781"/>
                  </a:lnTo>
                  <a:lnTo>
                    <a:pt x="881643" y="1088153"/>
                  </a:lnTo>
                  <a:lnTo>
                    <a:pt x="839330" y="1054100"/>
                  </a:lnTo>
                  <a:close/>
                </a:path>
                <a:path w="1198245" h="1270000">
                  <a:moveTo>
                    <a:pt x="839330" y="647700"/>
                  </a:moveTo>
                  <a:lnTo>
                    <a:pt x="908164" y="711200"/>
                  </a:lnTo>
                  <a:lnTo>
                    <a:pt x="908164" y="1082941"/>
                  </a:lnTo>
                  <a:lnTo>
                    <a:pt x="925673" y="1079500"/>
                  </a:lnTo>
                  <a:lnTo>
                    <a:pt x="911415" y="1079500"/>
                  </a:lnTo>
                  <a:lnTo>
                    <a:pt x="911415" y="711200"/>
                  </a:lnTo>
                  <a:lnTo>
                    <a:pt x="925182" y="698500"/>
                  </a:lnTo>
                  <a:lnTo>
                    <a:pt x="908164" y="698500"/>
                  </a:lnTo>
                  <a:lnTo>
                    <a:pt x="839330" y="647700"/>
                  </a:lnTo>
                  <a:close/>
                </a:path>
                <a:path w="1198245" h="1270000">
                  <a:moveTo>
                    <a:pt x="953876" y="1075025"/>
                  </a:moveTo>
                  <a:lnTo>
                    <a:pt x="925673" y="1079500"/>
                  </a:lnTo>
                  <a:lnTo>
                    <a:pt x="948237" y="1079500"/>
                  </a:lnTo>
                  <a:lnTo>
                    <a:pt x="953876" y="1075025"/>
                  </a:lnTo>
                  <a:close/>
                </a:path>
                <a:path w="1198245" h="1270000">
                  <a:moveTo>
                    <a:pt x="968925" y="1072637"/>
                  </a:moveTo>
                  <a:lnTo>
                    <a:pt x="961059" y="1073885"/>
                  </a:lnTo>
                  <a:lnTo>
                    <a:pt x="955614" y="1079500"/>
                  </a:lnTo>
                  <a:lnTo>
                    <a:pt x="968925" y="1072637"/>
                  </a:lnTo>
                  <a:close/>
                </a:path>
                <a:path w="1198245" h="1270000">
                  <a:moveTo>
                    <a:pt x="980249" y="1054100"/>
                  </a:moveTo>
                  <a:lnTo>
                    <a:pt x="953876" y="1075025"/>
                  </a:lnTo>
                  <a:lnTo>
                    <a:pt x="961059" y="1073885"/>
                  </a:lnTo>
                  <a:lnTo>
                    <a:pt x="980249" y="1054100"/>
                  </a:lnTo>
                  <a:close/>
                </a:path>
                <a:path w="1198245" h="1270000">
                  <a:moveTo>
                    <a:pt x="983513" y="355600"/>
                  </a:moveTo>
                  <a:lnTo>
                    <a:pt x="980249" y="355600"/>
                  </a:lnTo>
                  <a:lnTo>
                    <a:pt x="980249" y="1066800"/>
                  </a:lnTo>
                  <a:lnTo>
                    <a:pt x="968925" y="1072637"/>
                  </a:lnTo>
                  <a:lnTo>
                    <a:pt x="1005721" y="1066800"/>
                  </a:lnTo>
                  <a:lnTo>
                    <a:pt x="983513" y="1066800"/>
                  </a:lnTo>
                  <a:lnTo>
                    <a:pt x="983513" y="355600"/>
                  </a:lnTo>
                  <a:close/>
                </a:path>
                <a:path w="1198245" h="1270000">
                  <a:moveTo>
                    <a:pt x="274610" y="1066800"/>
                  </a:moveTo>
                  <a:lnTo>
                    <a:pt x="274384" y="1066800"/>
                  </a:lnTo>
                  <a:lnTo>
                    <a:pt x="274558" y="1066916"/>
                  </a:lnTo>
                  <a:close/>
                </a:path>
                <a:path w="1198245" h="1270000">
                  <a:moveTo>
                    <a:pt x="259359" y="901700"/>
                  </a:moveTo>
                  <a:lnTo>
                    <a:pt x="229994" y="926836"/>
                  </a:lnTo>
                  <a:lnTo>
                    <a:pt x="274610" y="1066800"/>
                  </a:lnTo>
                  <a:lnTo>
                    <a:pt x="262623" y="1028700"/>
                  </a:lnTo>
                  <a:lnTo>
                    <a:pt x="262623" y="1016000"/>
                  </a:lnTo>
                  <a:lnTo>
                    <a:pt x="259359" y="1016000"/>
                  </a:lnTo>
                  <a:lnTo>
                    <a:pt x="257252" y="1003300"/>
                  </a:lnTo>
                  <a:lnTo>
                    <a:pt x="256189" y="1003300"/>
                  </a:lnTo>
                  <a:lnTo>
                    <a:pt x="244003" y="965200"/>
                  </a:lnTo>
                  <a:lnTo>
                    <a:pt x="242937" y="965200"/>
                  </a:lnTo>
                  <a:lnTo>
                    <a:pt x="230752" y="927100"/>
                  </a:lnTo>
                  <a:lnTo>
                    <a:pt x="259359" y="901700"/>
                  </a:lnTo>
                  <a:close/>
                </a:path>
                <a:path w="1198245" h="1270000">
                  <a:moveTo>
                    <a:pt x="983513" y="1054100"/>
                  </a:moveTo>
                  <a:lnTo>
                    <a:pt x="997098" y="1066800"/>
                  </a:lnTo>
                  <a:lnTo>
                    <a:pt x="1001372" y="1066800"/>
                  </a:lnTo>
                  <a:lnTo>
                    <a:pt x="983513" y="1054100"/>
                  </a:lnTo>
                  <a:close/>
                </a:path>
                <a:path w="1198245" h="1270000">
                  <a:moveTo>
                    <a:pt x="983513" y="1003300"/>
                  </a:moveTo>
                  <a:lnTo>
                    <a:pt x="1050359" y="1054100"/>
                  </a:lnTo>
                  <a:lnTo>
                    <a:pt x="1001372" y="1066800"/>
                  </a:lnTo>
                  <a:lnTo>
                    <a:pt x="1005721" y="1066800"/>
                  </a:lnTo>
                  <a:lnTo>
                    <a:pt x="1085769" y="1054100"/>
                  </a:lnTo>
                  <a:lnTo>
                    <a:pt x="1052347" y="1054100"/>
                  </a:lnTo>
                  <a:lnTo>
                    <a:pt x="983513" y="1003300"/>
                  </a:lnTo>
                  <a:close/>
                </a:path>
                <a:path w="1198245" h="1270000">
                  <a:moveTo>
                    <a:pt x="983513" y="647700"/>
                  </a:moveTo>
                  <a:lnTo>
                    <a:pt x="1052347" y="711200"/>
                  </a:lnTo>
                  <a:lnTo>
                    <a:pt x="1052347" y="1054100"/>
                  </a:lnTo>
                  <a:lnTo>
                    <a:pt x="1055598" y="1054100"/>
                  </a:lnTo>
                  <a:lnTo>
                    <a:pt x="1055598" y="711200"/>
                  </a:lnTo>
                  <a:lnTo>
                    <a:pt x="1069365" y="698500"/>
                  </a:lnTo>
                  <a:lnTo>
                    <a:pt x="1052347" y="698500"/>
                  </a:lnTo>
                  <a:lnTo>
                    <a:pt x="983513" y="647700"/>
                  </a:lnTo>
                  <a:close/>
                </a:path>
                <a:path w="1198245" h="1270000">
                  <a:moveTo>
                    <a:pt x="1124432" y="1003300"/>
                  </a:moveTo>
                  <a:lnTo>
                    <a:pt x="1055598" y="1054100"/>
                  </a:lnTo>
                  <a:lnTo>
                    <a:pt x="1060208" y="1054100"/>
                  </a:lnTo>
                  <a:lnTo>
                    <a:pt x="1124432" y="1003300"/>
                  </a:lnTo>
                  <a:close/>
                </a:path>
                <a:path w="1198245" h="1270000">
                  <a:moveTo>
                    <a:pt x="1127683" y="355600"/>
                  </a:moveTo>
                  <a:lnTo>
                    <a:pt x="1124432" y="355600"/>
                  </a:lnTo>
                  <a:lnTo>
                    <a:pt x="1124432" y="1041400"/>
                  </a:lnTo>
                  <a:lnTo>
                    <a:pt x="1085769" y="1054100"/>
                  </a:lnTo>
                  <a:lnTo>
                    <a:pt x="1141956" y="1041400"/>
                  </a:lnTo>
                  <a:lnTo>
                    <a:pt x="1127683" y="1041400"/>
                  </a:lnTo>
                  <a:lnTo>
                    <a:pt x="1127683" y="355600"/>
                  </a:lnTo>
                  <a:close/>
                </a:path>
                <a:path w="1198245" h="1270000">
                  <a:moveTo>
                    <a:pt x="1127683" y="1003300"/>
                  </a:moveTo>
                  <a:lnTo>
                    <a:pt x="1160000" y="1028700"/>
                  </a:lnTo>
                  <a:lnTo>
                    <a:pt x="1127683" y="1041400"/>
                  </a:lnTo>
                  <a:lnTo>
                    <a:pt x="1141956" y="1041400"/>
                  </a:lnTo>
                  <a:lnTo>
                    <a:pt x="1198143" y="1028700"/>
                  </a:lnTo>
                  <a:lnTo>
                    <a:pt x="1164050" y="1028700"/>
                  </a:lnTo>
                  <a:lnTo>
                    <a:pt x="1127683" y="1003300"/>
                  </a:lnTo>
                  <a:close/>
                </a:path>
                <a:path w="1198245" h="1270000">
                  <a:moveTo>
                    <a:pt x="1127683" y="647700"/>
                  </a:moveTo>
                  <a:lnTo>
                    <a:pt x="1196517" y="711200"/>
                  </a:lnTo>
                  <a:lnTo>
                    <a:pt x="1196517" y="1028700"/>
                  </a:lnTo>
                  <a:lnTo>
                    <a:pt x="1198143" y="1028700"/>
                  </a:lnTo>
                  <a:lnTo>
                    <a:pt x="1198143" y="698500"/>
                  </a:lnTo>
                  <a:lnTo>
                    <a:pt x="1196517" y="698500"/>
                  </a:lnTo>
                  <a:lnTo>
                    <a:pt x="1127683" y="647700"/>
                  </a:lnTo>
                  <a:close/>
                </a:path>
                <a:path w="1198245" h="1270000">
                  <a:moveTo>
                    <a:pt x="262623" y="355600"/>
                  </a:moveTo>
                  <a:lnTo>
                    <a:pt x="259359" y="355600"/>
                  </a:lnTo>
                  <a:lnTo>
                    <a:pt x="259359" y="1016000"/>
                  </a:lnTo>
                  <a:lnTo>
                    <a:pt x="262623" y="1016000"/>
                  </a:lnTo>
                  <a:lnTo>
                    <a:pt x="262623" y="355600"/>
                  </a:lnTo>
                  <a:close/>
                </a:path>
                <a:path w="1198245" h="1270000">
                  <a:moveTo>
                    <a:pt x="259359" y="952500"/>
                  </a:moveTo>
                  <a:lnTo>
                    <a:pt x="242937" y="965200"/>
                  </a:lnTo>
                  <a:lnTo>
                    <a:pt x="244003" y="965200"/>
                  </a:lnTo>
                  <a:lnTo>
                    <a:pt x="259359" y="952500"/>
                  </a:lnTo>
                  <a:close/>
                </a:path>
                <a:path w="1198245" h="1270000">
                  <a:moveTo>
                    <a:pt x="217836" y="888694"/>
                  </a:moveTo>
                  <a:lnTo>
                    <a:pt x="217499" y="889000"/>
                  </a:lnTo>
                  <a:lnTo>
                    <a:pt x="229687" y="927100"/>
                  </a:lnTo>
                  <a:lnTo>
                    <a:pt x="229994" y="926836"/>
                  </a:lnTo>
                  <a:lnTo>
                    <a:pt x="217836" y="888694"/>
                  </a:lnTo>
                  <a:close/>
                </a:path>
                <a:path w="1198245" h="1270000">
                  <a:moveTo>
                    <a:pt x="205438" y="849802"/>
                  </a:moveTo>
                  <a:lnTo>
                    <a:pt x="204248" y="850900"/>
                  </a:lnTo>
                  <a:lnTo>
                    <a:pt x="216436" y="889000"/>
                  </a:lnTo>
                  <a:lnTo>
                    <a:pt x="217603" y="887964"/>
                  </a:lnTo>
                  <a:lnTo>
                    <a:pt x="205438" y="849802"/>
                  </a:lnTo>
                  <a:close/>
                </a:path>
                <a:path w="1198245" h="1270000">
                  <a:moveTo>
                    <a:pt x="259359" y="850900"/>
                  </a:moveTo>
                  <a:lnTo>
                    <a:pt x="217603" y="887964"/>
                  </a:lnTo>
                  <a:lnTo>
                    <a:pt x="217836" y="888694"/>
                  </a:lnTo>
                  <a:lnTo>
                    <a:pt x="259359" y="850900"/>
                  </a:lnTo>
                  <a:close/>
                </a:path>
                <a:path w="1198245" h="1270000">
                  <a:moveTo>
                    <a:pt x="259359" y="800100"/>
                  </a:moveTo>
                  <a:lnTo>
                    <a:pt x="203184" y="838200"/>
                  </a:lnTo>
                  <a:lnTo>
                    <a:pt x="201740" y="838200"/>
                  </a:lnTo>
                  <a:lnTo>
                    <a:pt x="205438" y="849802"/>
                  </a:lnTo>
                  <a:lnTo>
                    <a:pt x="259359" y="800100"/>
                  </a:lnTo>
                  <a:close/>
                </a:path>
                <a:path w="1198245" h="1270000">
                  <a:moveTo>
                    <a:pt x="118440" y="647700"/>
                  </a:moveTo>
                  <a:lnTo>
                    <a:pt x="187274" y="711200"/>
                  </a:lnTo>
                  <a:lnTo>
                    <a:pt x="187274" y="809058"/>
                  </a:lnTo>
                  <a:lnTo>
                    <a:pt x="201740" y="838200"/>
                  </a:lnTo>
                  <a:lnTo>
                    <a:pt x="190537" y="812800"/>
                  </a:lnTo>
                  <a:lnTo>
                    <a:pt x="190537" y="711200"/>
                  </a:lnTo>
                  <a:lnTo>
                    <a:pt x="204302" y="698500"/>
                  </a:lnTo>
                  <a:lnTo>
                    <a:pt x="187274" y="698500"/>
                  </a:lnTo>
                  <a:lnTo>
                    <a:pt x="118440" y="647700"/>
                  </a:lnTo>
                  <a:close/>
                </a:path>
                <a:path w="1198245" h="1270000">
                  <a:moveTo>
                    <a:pt x="185871" y="806232"/>
                  </a:moveTo>
                  <a:lnTo>
                    <a:pt x="187274" y="812800"/>
                  </a:lnTo>
                  <a:lnTo>
                    <a:pt x="187274" y="809058"/>
                  </a:lnTo>
                  <a:lnTo>
                    <a:pt x="185871" y="806232"/>
                  </a:lnTo>
                  <a:close/>
                </a:path>
                <a:path w="1198245" h="1270000">
                  <a:moveTo>
                    <a:pt x="184561" y="800100"/>
                  </a:moveTo>
                  <a:lnTo>
                    <a:pt x="182827" y="800100"/>
                  </a:lnTo>
                  <a:lnTo>
                    <a:pt x="185871" y="806232"/>
                  </a:lnTo>
                  <a:lnTo>
                    <a:pt x="184561" y="800100"/>
                  </a:lnTo>
                  <a:close/>
                </a:path>
                <a:path w="1198245" h="1270000">
                  <a:moveTo>
                    <a:pt x="144636" y="723900"/>
                  </a:moveTo>
                  <a:lnTo>
                    <a:pt x="181357" y="800100"/>
                  </a:lnTo>
                  <a:lnTo>
                    <a:pt x="182827" y="800100"/>
                  </a:lnTo>
                  <a:lnTo>
                    <a:pt x="145153" y="724208"/>
                  </a:lnTo>
                  <a:lnTo>
                    <a:pt x="144636" y="723900"/>
                  </a:lnTo>
                  <a:close/>
                </a:path>
                <a:path w="1198245" h="1270000">
                  <a:moveTo>
                    <a:pt x="126025" y="685674"/>
                  </a:moveTo>
                  <a:lnTo>
                    <a:pt x="145153" y="724208"/>
                  </a:lnTo>
                  <a:lnTo>
                    <a:pt x="187274" y="749300"/>
                  </a:lnTo>
                  <a:lnTo>
                    <a:pt x="141422" y="711200"/>
                  </a:lnTo>
                  <a:lnTo>
                    <a:pt x="126025" y="685674"/>
                  </a:lnTo>
                  <a:close/>
                </a:path>
                <a:path w="1198245" h="1270000">
                  <a:moveTo>
                    <a:pt x="118440" y="596900"/>
                  </a:moveTo>
                  <a:lnTo>
                    <a:pt x="187274" y="660400"/>
                  </a:lnTo>
                  <a:lnTo>
                    <a:pt x="187274" y="698500"/>
                  </a:lnTo>
                  <a:lnTo>
                    <a:pt x="190537" y="698500"/>
                  </a:lnTo>
                  <a:lnTo>
                    <a:pt x="190537" y="660400"/>
                  </a:lnTo>
                  <a:lnTo>
                    <a:pt x="204302" y="647700"/>
                  </a:lnTo>
                  <a:lnTo>
                    <a:pt x="187274" y="647700"/>
                  </a:lnTo>
                  <a:lnTo>
                    <a:pt x="118440" y="596900"/>
                  </a:lnTo>
                  <a:close/>
                </a:path>
                <a:path w="1198245" h="1270000">
                  <a:moveTo>
                    <a:pt x="259359" y="647700"/>
                  </a:moveTo>
                  <a:lnTo>
                    <a:pt x="190537" y="698500"/>
                  </a:lnTo>
                  <a:lnTo>
                    <a:pt x="204302" y="698500"/>
                  </a:lnTo>
                  <a:lnTo>
                    <a:pt x="259359" y="647700"/>
                  </a:lnTo>
                  <a:close/>
                </a:path>
                <a:path w="1198245" h="1270000">
                  <a:moveTo>
                    <a:pt x="262623" y="596900"/>
                  </a:moveTo>
                  <a:lnTo>
                    <a:pt x="331457" y="660400"/>
                  </a:lnTo>
                  <a:lnTo>
                    <a:pt x="331457" y="698500"/>
                  </a:lnTo>
                  <a:lnTo>
                    <a:pt x="334708" y="698500"/>
                  </a:lnTo>
                  <a:lnTo>
                    <a:pt x="334708" y="660400"/>
                  </a:lnTo>
                  <a:lnTo>
                    <a:pt x="348475" y="647700"/>
                  </a:lnTo>
                  <a:lnTo>
                    <a:pt x="331457" y="647700"/>
                  </a:lnTo>
                  <a:lnTo>
                    <a:pt x="262623" y="596900"/>
                  </a:lnTo>
                  <a:close/>
                </a:path>
                <a:path w="1198245" h="1270000">
                  <a:moveTo>
                    <a:pt x="403542" y="647700"/>
                  </a:moveTo>
                  <a:lnTo>
                    <a:pt x="334708" y="698500"/>
                  </a:lnTo>
                  <a:lnTo>
                    <a:pt x="348475" y="698500"/>
                  </a:lnTo>
                  <a:lnTo>
                    <a:pt x="403542" y="647700"/>
                  </a:lnTo>
                  <a:close/>
                </a:path>
                <a:path w="1198245" h="1270000">
                  <a:moveTo>
                    <a:pt x="406793" y="596900"/>
                  </a:moveTo>
                  <a:lnTo>
                    <a:pt x="475627" y="660400"/>
                  </a:lnTo>
                  <a:lnTo>
                    <a:pt x="475627" y="698500"/>
                  </a:lnTo>
                  <a:lnTo>
                    <a:pt x="478878" y="698500"/>
                  </a:lnTo>
                  <a:lnTo>
                    <a:pt x="478878" y="660400"/>
                  </a:lnTo>
                  <a:lnTo>
                    <a:pt x="492648" y="647700"/>
                  </a:lnTo>
                  <a:lnTo>
                    <a:pt x="475627" y="647700"/>
                  </a:lnTo>
                  <a:lnTo>
                    <a:pt x="406793" y="596900"/>
                  </a:lnTo>
                  <a:close/>
                </a:path>
                <a:path w="1198245" h="1270000">
                  <a:moveTo>
                    <a:pt x="547725" y="647700"/>
                  </a:moveTo>
                  <a:lnTo>
                    <a:pt x="478878" y="698500"/>
                  </a:lnTo>
                  <a:lnTo>
                    <a:pt x="492648" y="698500"/>
                  </a:lnTo>
                  <a:lnTo>
                    <a:pt x="547725" y="647700"/>
                  </a:lnTo>
                  <a:close/>
                </a:path>
                <a:path w="1198245" h="1270000">
                  <a:moveTo>
                    <a:pt x="550976" y="596900"/>
                  </a:moveTo>
                  <a:lnTo>
                    <a:pt x="619810" y="660400"/>
                  </a:lnTo>
                  <a:lnTo>
                    <a:pt x="619810" y="698500"/>
                  </a:lnTo>
                  <a:lnTo>
                    <a:pt x="623061" y="698500"/>
                  </a:lnTo>
                  <a:lnTo>
                    <a:pt x="623061" y="660400"/>
                  </a:lnTo>
                  <a:lnTo>
                    <a:pt x="636828" y="647700"/>
                  </a:lnTo>
                  <a:lnTo>
                    <a:pt x="619810" y="647700"/>
                  </a:lnTo>
                  <a:lnTo>
                    <a:pt x="550976" y="596900"/>
                  </a:lnTo>
                  <a:close/>
                </a:path>
                <a:path w="1198245" h="1270000">
                  <a:moveTo>
                    <a:pt x="691895" y="647700"/>
                  </a:moveTo>
                  <a:lnTo>
                    <a:pt x="623061" y="698500"/>
                  </a:lnTo>
                  <a:lnTo>
                    <a:pt x="636828" y="698500"/>
                  </a:lnTo>
                  <a:lnTo>
                    <a:pt x="691895" y="647700"/>
                  </a:lnTo>
                  <a:close/>
                </a:path>
                <a:path w="1198245" h="1270000">
                  <a:moveTo>
                    <a:pt x="695147" y="596900"/>
                  </a:moveTo>
                  <a:lnTo>
                    <a:pt x="763993" y="660400"/>
                  </a:lnTo>
                  <a:lnTo>
                    <a:pt x="763993" y="698500"/>
                  </a:lnTo>
                  <a:lnTo>
                    <a:pt x="767244" y="698500"/>
                  </a:lnTo>
                  <a:lnTo>
                    <a:pt x="767244" y="660400"/>
                  </a:lnTo>
                  <a:lnTo>
                    <a:pt x="781011" y="647700"/>
                  </a:lnTo>
                  <a:lnTo>
                    <a:pt x="763993" y="647700"/>
                  </a:lnTo>
                  <a:lnTo>
                    <a:pt x="695147" y="596900"/>
                  </a:lnTo>
                  <a:close/>
                </a:path>
                <a:path w="1198245" h="1270000">
                  <a:moveTo>
                    <a:pt x="836078" y="647700"/>
                  </a:moveTo>
                  <a:lnTo>
                    <a:pt x="767244" y="698500"/>
                  </a:lnTo>
                  <a:lnTo>
                    <a:pt x="781011" y="698500"/>
                  </a:lnTo>
                  <a:lnTo>
                    <a:pt x="836078" y="647700"/>
                  </a:lnTo>
                  <a:close/>
                </a:path>
                <a:path w="1198245" h="1270000">
                  <a:moveTo>
                    <a:pt x="839330" y="596900"/>
                  </a:moveTo>
                  <a:lnTo>
                    <a:pt x="908164" y="660400"/>
                  </a:lnTo>
                  <a:lnTo>
                    <a:pt x="908164" y="698500"/>
                  </a:lnTo>
                  <a:lnTo>
                    <a:pt x="911415" y="698500"/>
                  </a:lnTo>
                  <a:lnTo>
                    <a:pt x="911415" y="660400"/>
                  </a:lnTo>
                  <a:lnTo>
                    <a:pt x="925182" y="647700"/>
                  </a:lnTo>
                  <a:lnTo>
                    <a:pt x="908164" y="647700"/>
                  </a:lnTo>
                  <a:lnTo>
                    <a:pt x="839330" y="596900"/>
                  </a:lnTo>
                  <a:close/>
                </a:path>
                <a:path w="1198245" h="1270000">
                  <a:moveTo>
                    <a:pt x="980249" y="647700"/>
                  </a:moveTo>
                  <a:lnTo>
                    <a:pt x="911415" y="698500"/>
                  </a:lnTo>
                  <a:lnTo>
                    <a:pt x="925182" y="698500"/>
                  </a:lnTo>
                  <a:lnTo>
                    <a:pt x="980249" y="647700"/>
                  </a:lnTo>
                  <a:close/>
                </a:path>
                <a:path w="1198245" h="1270000">
                  <a:moveTo>
                    <a:pt x="983513" y="596900"/>
                  </a:moveTo>
                  <a:lnTo>
                    <a:pt x="1052347" y="660400"/>
                  </a:lnTo>
                  <a:lnTo>
                    <a:pt x="1052347" y="698500"/>
                  </a:lnTo>
                  <a:lnTo>
                    <a:pt x="1055598" y="698500"/>
                  </a:lnTo>
                  <a:lnTo>
                    <a:pt x="1055598" y="660400"/>
                  </a:lnTo>
                  <a:lnTo>
                    <a:pt x="1069365" y="647700"/>
                  </a:lnTo>
                  <a:lnTo>
                    <a:pt x="1052347" y="647700"/>
                  </a:lnTo>
                  <a:lnTo>
                    <a:pt x="983513" y="596900"/>
                  </a:lnTo>
                  <a:close/>
                </a:path>
                <a:path w="1198245" h="1270000">
                  <a:moveTo>
                    <a:pt x="1124432" y="647700"/>
                  </a:moveTo>
                  <a:lnTo>
                    <a:pt x="1055598" y="698500"/>
                  </a:lnTo>
                  <a:lnTo>
                    <a:pt x="1069365" y="698500"/>
                  </a:lnTo>
                  <a:lnTo>
                    <a:pt x="1124432" y="647700"/>
                  </a:lnTo>
                  <a:close/>
                </a:path>
                <a:path w="1198245" h="1270000">
                  <a:moveTo>
                    <a:pt x="1127683" y="596900"/>
                  </a:moveTo>
                  <a:lnTo>
                    <a:pt x="1196517" y="660400"/>
                  </a:lnTo>
                  <a:lnTo>
                    <a:pt x="1196517" y="698500"/>
                  </a:lnTo>
                  <a:lnTo>
                    <a:pt x="1198143" y="698500"/>
                  </a:lnTo>
                  <a:lnTo>
                    <a:pt x="1198143" y="647700"/>
                  </a:lnTo>
                  <a:lnTo>
                    <a:pt x="1196517" y="647700"/>
                  </a:lnTo>
                  <a:lnTo>
                    <a:pt x="1127683" y="596900"/>
                  </a:lnTo>
                  <a:close/>
                </a:path>
                <a:path w="1198245" h="1270000">
                  <a:moveTo>
                    <a:pt x="118440" y="670394"/>
                  </a:moveTo>
                  <a:lnTo>
                    <a:pt x="118440" y="673100"/>
                  </a:lnTo>
                  <a:lnTo>
                    <a:pt x="126025" y="685674"/>
                  </a:lnTo>
                  <a:lnTo>
                    <a:pt x="118440" y="670394"/>
                  </a:lnTo>
                  <a:close/>
                </a:path>
                <a:path w="1198245" h="1270000">
                  <a:moveTo>
                    <a:pt x="118440" y="355600"/>
                  </a:moveTo>
                  <a:lnTo>
                    <a:pt x="115188" y="355600"/>
                  </a:lnTo>
                  <a:lnTo>
                    <a:pt x="115188" y="660400"/>
                  </a:lnTo>
                  <a:lnTo>
                    <a:pt x="113478" y="660400"/>
                  </a:lnTo>
                  <a:lnTo>
                    <a:pt x="118440" y="670394"/>
                  </a:lnTo>
                  <a:lnTo>
                    <a:pt x="118440" y="355600"/>
                  </a:lnTo>
                  <a:close/>
                </a:path>
                <a:path w="1198245" h="1270000">
                  <a:moveTo>
                    <a:pt x="112116" y="657654"/>
                  </a:moveTo>
                  <a:lnTo>
                    <a:pt x="111268" y="660400"/>
                  </a:lnTo>
                  <a:lnTo>
                    <a:pt x="113478" y="660400"/>
                  </a:lnTo>
                  <a:lnTo>
                    <a:pt x="112116" y="657654"/>
                  </a:lnTo>
                  <a:close/>
                </a:path>
                <a:path w="1198245" h="1270000">
                  <a:moveTo>
                    <a:pt x="99296" y="631829"/>
                  </a:moveTo>
                  <a:lnTo>
                    <a:pt x="112116" y="657654"/>
                  </a:lnTo>
                  <a:lnTo>
                    <a:pt x="115188" y="647700"/>
                  </a:lnTo>
                  <a:lnTo>
                    <a:pt x="109801" y="647700"/>
                  </a:lnTo>
                  <a:lnTo>
                    <a:pt x="99296" y="631829"/>
                  </a:lnTo>
                  <a:close/>
                </a:path>
                <a:path w="1198245" h="1270000">
                  <a:moveTo>
                    <a:pt x="118440" y="546100"/>
                  </a:moveTo>
                  <a:lnTo>
                    <a:pt x="187274" y="609600"/>
                  </a:lnTo>
                  <a:lnTo>
                    <a:pt x="187274" y="647700"/>
                  </a:lnTo>
                  <a:lnTo>
                    <a:pt x="190537" y="647700"/>
                  </a:lnTo>
                  <a:lnTo>
                    <a:pt x="190537" y="609600"/>
                  </a:lnTo>
                  <a:lnTo>
                    <a:pt x="204302" y="596900"/>
                  </a:lnTo>
                  <a:lnTo>
                    <a:pt x="187274" y="596900"/>
                  </a:lnTo>
                  <a:lnTo>
                    <a:pt x="118440" y="546100"/>
                  </a:lnTo>
                  <a:close/>
                </a:path>
                <a:path w="1198245" h="1270000">
                  <a:moveTo>
                    <a:pt x="259359" y="596900"/>
                  </a:moveTo>
                  <a:lnTo>
                    <a:pt x="190537" y="647700"/>
                  </a:lnTo>
                  <a:lnTo>
                    <a:pt x="204302" y="647700"/>
                  </a:lnTo>
                  <a:lnTo>
                    <a:pt x="259359" y="596900"/>
                  </a:lnTo>
                  <a:close/>
                </a:path>
                <a:path w="1198245" h="1270000">
                  <a:moveTo>
                    <a:pt x="262623" y="546100"/>
                  </a:moveTo>
                  <a:lnTo>
                    <a:pt x="331457" y="609600"/>
                  </a:lnTo>
                  <a:lnTo>
                    <a:pt x="331457" y="647700"/>
                  </a:lnTo>
                  <a:lnTo>
                    <a:pt x="334708" y="647700"/>
                  </a:lnTo>
                  <a:lnTo>
                    <a:pt x="334708" y="609600"/>
                  </a:lnTo>
                  <a:lnTo>
                    <a:pt x="348475" y="596900"/>
                  </a:lnTo>
                  <a:lnTo>
                    <a:pt x="331457" y="596900"/>
                  </a:lnTo>
                  <a:lnTo>
                    <a:pt x="262623" y="546100"/>
                  </a:lnTo>
                  <a:close/>
                </a:path>
                <a:path w="1198245" h="1270000">
                  <a:moveTo>
                    <a:pt x="403542" y="596900"/>
                  </a:moveTo>
                  <a:lnTo>
                    <a:pt x="334708" y="647700"/>
                  </a:lnTo>
                  <a:lnTo>
                    <a:pt x="348475" y="647700"/>
                  </a:lnTo>
                  <a:lnTo>
                    <a:pt x="403542" y="596900"/>
                  </a:lnTo>
                  <a:close/>
                </a:path>
                <a:path w="1198245" h="1270000">
                  <a:moveTo>
                    <a:pt x="406793" y="546100"/>
                  </a:moveTo>
                  <a:lnTo>
                    <a:pt x="475627" y="609600"/>
                  </a:lnTo>
                  <a:lnTo>
                    <a:pt x="475627" y="647700"/>
                  </a:lnTo>
                  <a:lnTo>
                    <a:pt x="478878" y="647700"/>
                  </a:lnTo>
                  <a:lnTo>
                    <a:pt x="478878" y="609600"/>
                  </a:lnTo>
                  <a:lnTo>
                    <a:pt x="492648" y="596900"/>
                  </a:lnTo>
                  <a:lnTo>
                    <a:pt x="475627" y="596900"/>
                  </a:lnTo>
                  <a:lnTo>
                    <a:pt x="406793" y="546100"/>
                  </a:lnTo>
                  <a:close/>
                </a:path>
                <a:path w="1198245" h="1270000">
                  <a:moveTo>
                    <a:pt x="547725" y="596900"/>
                  </a:moveTo>
                  <a:lnTo>
                    <a:pt x="478878" y="647700"/>
                  </a:lnTo>
                  <a:lnTo>
                    <a:pt x="492648" y="647700"/>
                  </a:lnTo>
                  <a:lnTo>
                    <a:pt x="547725" y="596900"/>
                  </a:lnTo>
                  <a:close/>
                </a:path>
                <a:path w="1198245" h="1270000">
                  <a:moveTo>
                    <a:pt x="550976" y="546100"/>
                  </a:moveTo>
                  <a:lnTo>
                    <a:pt x="619810" y="609600"/>
                  </a:lnTo>
                  <a:lnTo>
                    <a:pt x="619810" y="647700"/>
                  </a:lnTo>
                  <a:lnTo>
                    <a:pt x="623061" y="647700"/>
                  </a:lnTo>
                  <a:lnTo>
                    <a:pt x="623061" y="609600"/>
                  </a:lnTo>
                  <a:lnTo>
                    <a:pt x="636828" y="596900"/>
                  </a:lnTo>
                  <a:lnTo>
                    <a:pt x="619810" y="596900"/>
                  </a:lnTo>
                  <a:lnTo>
                    <a:pt x="550976" y="546100"/>
                  </a:lnTo>
                  <a:close/>
                </a:path>
                <a:path w="1198245" h="1270000">
                  <a:moveTo>
                    <a:pt x="691895" y="596900"/>
                  </a:moveTo>
                  <a:lnTo>
                    <a:pt x="623061" y="647700"/>
                  </a:lnTo>
                  <a:lnTo>
                    <a:pt x="636828" y="647700"/>
                  </a:lnTo>
                  <a:lnTo>
                    <a:pt x="691895" y="596900"/>
                  </a:lnTo>
                  <a:close/>
                </a:path>
                <a:path w="1198245" h="1270000">
                  <a:moveTo>
                    <a:pt x="695147" y="546100"/>
                  </a:moveTo>
                  <a:lnTo>
                    <a:pt x="763993" y="609600"/>
                  </a:lnTo>
                  <a:lnTo>
                    <a:pt x="763993" y="647700"/>
                  </a:lnTo>
                  <a:lnTo>
                    <a:pt x="767244" y="647700"/>
                  </a:lnTo>
                  <a:lnTo>
                    <a:pt x="767244" y="609600"/>
                  </a:lnTo>
                  <a:lnTo>
                    <a:pt x="781011" y="596900"/>
                  </a:lnTo>
                  <a:lnTo>
                    <a:pt x="763993" y="596900"/>
                  </a:lnTo>
                  <a:lnTo>
                    <a:pt x="695147" y="546100"/>
                  </a:lnTo>
                  <a:close/>
                </a:path>
                <a:path w="1198245" h="1270000">
                  <a:moveTo>
                    <a:pt x="836078" y="596900"/>
                  </a:moveTo>
                  <a:lnTo>
                    <a:pt x="767244" y="647700"/>
                  </a:lnTo>
                  <a:lnTo>
                    <a:pt x="781011" y="647700"/>
                  </a:lnTo>
                  <a:lnTo>
                    <a:pt x="836078" y="596900"/>
                  </a:lnTo>
                  <a:close/>
                </a:path>
                <a:path w="1198245" h="1270000">
                  <a:moveTo>
                    <a:pt x="839330" y="546100"/>
                  </a:moveTo>
                  <a:lnTo>
                    <a:pt x="908164" y="609600"/>
                  </a:lnTo>
                  <a:lnTo>
                    <a:pt x="908164" y="647700"/>
                  </a:lnTo>
                  <a:lnTo>
                    <a:pt x="911415" y="647700"/>
                  </a:lnTo>
                  <a:lnTo>
                    <a:pt x="911415" y="609600"/>
                  </a:lnTo>
                  <a:lnTo>
                    <a:pt x="925182" y="596900"/>
                  </a:lnTo>
                  <a:lnTo>
                    <a:pt x="908164" y="596900"/>
                  </a:lnTo>
                  <a:lnTo>
                    <a:pt x="839330" y="546100"/>
                  </a:lnTo>
                  <a:close/>
                </a:path>
                <a:path w="1198245" h="1270000">
                  <a:moveTo>
                    <a:pt x="980249" y="596900"/>
                  </a:moveTo>
                  <a:lnTo>
                    <a:pt x="911415" y="647700"/>
                  </a:lnTo>
                  <a:lnTo>
                    <a:pt x="925182" y="647700"/>
                  </a:lnTo>
                  <a:lnTo>
                    <a:pt x="980249" y="596900"/>
                  </a:lnTo>
                  <a:close/>
                </a:path>
                <a:path w="1198245" h="1270000">
                  <a:moveTo>
                    <a:pt x="983513" y="546100"/>
                  </a:moveTo>
                  <a:lnTo>
                    <a:pt x="1052347" y="609600"/>
                  </a:lnTo>
                  <a:lnTo>
                    <a:pt x="1052347" y="647700"/>
                  </a:lnTo>
                  <a:lnTo>
                    <a:pt x="1055598" y="647700"/>
                  </a:lnTo>
                  <a:lnTo>
                    <a:pt x="1055598" y="609600"/>
                  </a:lnTo>
                  <a:lnTo>
                    <a:pt x="1069365" y="596900"/>
                  </a:lnTo>
                  <a:lnTo>
                    <a:pt x="1052347" y="596900"/>
                  </a:lnTo>
                  <a:lnTo>
                    <a:pt x="983513" y="546100"/>
                  </a:lnTo>
                  <a:close/>
                </a:path>
                <a:path w="1198245" h="1270000">
                  <a:moveTo>
                    <a:pt x="1124432" y="596900"/>
                  </a:moveTo>
                  <a:lnTo>
                    <a:pt x="1055598" y="647700"/>
                  </a:lnTo>
                  <a:lnTo>
                    <a:pt x="1069365" y="647700"/>
                  </a:lnTo>
                  <a:lnTo>
                    <a:pt x="1124432" y="596900"/>
                  </a:lnTo>
                  <a:close/>
                </a:path>
                <a:path w="1198245" h="1270000">
                  <a:moveTo>
                    <a:pt x="1127683" y="546100"/>
                  </a:moveTo>
                  <a:lnTo>
                    <a:pt x="1196517" y="609600"/>
                  </a:lnTo>
                  <a:lnTo>
                    <a:pt x="1196517" y="647700"/>
                  </a:lnTo>
                  <a:lnTo>
                    <a:pt x="1198143" y="647700"/>
                  </a:lnTo>
                  <a:lnTo>
                    <a:pt x="1198143" y="596900"/>
                  </a:lnTo>
                  <a:lnTo>
                    <a:pt x="1196517" y="596900"/>
                  </a:lnTo>
                  <a:lnTo>
                    <a:pt x="1127683" y="546100"/>
                  </a:lnTo>
                  <a:close/>
                </a:path>
                <a:path w="1198245" h="1270000">
                  <a:moveTo>
                    <a:pt x="93994" y="621148"/>
                  </a:moveTo>
                  <a:lnTo>
                    <a:pt x="92988" y="622300"/>
                  </a:lnTo>
                  <a:lnTo>
                    <a:pt x="99296" y="631829"/>
                  </a:lnTo>
                  <a:lnTo>
                    <a:pt x="93994" y="621148"/>
                  </a:lnTo>
                  <a:close/>
                </a:path>
                <a:path w="1198245" h="1270000">
                  <a:moveTo>
                    <a:pt x="75350" y="583591"/>
                  </a:moveTo>
                  <a:lnTo>
                    <a:pt x="74703" y="584200"/>
                  </a:lnTo>
                  <a:lnTo>
                    <a:pt x="91518" y="622300"/>
                  </a:lnTo>
                  <a:lnTo>
                    <a:pt x="93506" y="620166"/>
                  </a:lnTo>
                  <a:lnTo>
                    <a:pt x="75350" y="583591"/>
                  </a:lnTo>
                  <a:close/>
                </a:path>
                <a:path w="1198245" h="1270000">
                  <a:moveTo>
                    <a:pt x="115188" y="596900"/>
                  </a:moveTo>
                  <a:lnTo>
                    <a:pt x="93506" y="620166"/>
                  </a:lnTo>
                  <a:lnTo>
                    <a:pt x="93994" y="621148"/>
                  </a:lnTo>
                  <a:lnTo>
                    <a:pt x="115188" y="596900"/>
                  </a:lnTo>
                  <a:close/>
                </a:path>
                <a:path w="1198245" h="1270000">
                  <a:moveTo>
                    <a:pt x="118440" y="495300"/>
                  </a:moveTo>
                  <a:lnTo>
                    <a:pt x="187274" y="558800"/>
                  </a:lnTo>
                  <a:lnTo>
                    <a:pt x="187274" y="596900"/>
                  </a:lnTo>
                  <a:lnTo>
                    <a:pt x="190537" y="596900"/>
                  </a:lnTo>
                  <a:lnTo>
                    <a:pt x="190537" y="558800"/>
                  </a:lnTo>
                  <a:lnTo>
                    <a:pt x="204302" y="546100"/>
                  </a:lnTo>
                  <a:lnTo>
                    <a:pt x="187274" y="546100"/>
                  </a:lnTo>
                  <a:lnTo>
                    <a:pt x="118440" y="495300"/>
                  </a:lnTo>
                  <a:close/>
                </a:path>
                <a:path w="1198245" h="1270000">
                  <a:moveTo>
                    <a:pt x="259359" y="546100"/>
                  </a:moveTo>
                  <a:lnTo>
                    <a:pt x="190537" y="596900"/>
                  </a:lnTo>
                  <a:lnTo>
                    <a:pt x="204302" y="596900"/>
                  </a:lnTo>
                  <a:lnTo>
                    <a:pt x="259359" y="546100"/>
                  </a:lnTo>
                  <a:close/>
                </a:path>
                <a:path w="1198245" h="1270000">
                  <a:moveTo>
                    <a:pt x="262623" y="495300"/>
                  </a:moveTo>
                  <a:lnTo>
                    <a:pt x="331457" y="558800"/>
                  </a:lnTo>
                  <a:lnTo>
                    <a:pt x="331457" y="596900"/>
                  </a:lnTo>
                  <a:lnTo>
                    <a:pt x="334708" y="596900"/>
                  </a:lnTo>
                  <a:lnTo>
                    <a:pt x="334708" y="558800"/>
                  </a:lnTo>
                  <a:lnTo>
                    <a:pt x="348475" y="546100"/>
                  </a:lnTo>
                  <a:lnTo>
                    <a:pt x="331457" y="546100"/>
                  </a:lnTo>
                  <a:lnTo>
                    <a:pt x="262623" y="495300"/>
                  </a:lnTo>
                  <a:close/>
                </a:path>
                <a:path w="1198245" h="1270000">
                  <a:moveTo>
                    <a:pt x="403542" y="546100"/>
                  </a:moveTo>
                  <a:lnTo>
                    <a:pt x="334708" y="596900"/>
                  </a:lnTo>
                  <a:lnTo>
                    <a:pt x="348475" y="596900"/>
                  </a:lnTo>
                  <a:lnTo>
                    <a:pt x="403542" y="546100"/>
                  </a:lnTo>
                  <a:close/>
                </a:path>
                <a:path w="1198245" h="1270000">
                  <a:moveTo>
                    <a:pt x="406793" y="495300"/>
                  </a:moveTo>
                  <a:lnTo>
                    <a:pt x="475627" y="558800"/>
                  </a:lnTo>
                  <a:lnTo>
                    <a:pt x="475627" y="596900"/>
                  </a:lnTo>
                  <a:lnTo>
                    <a:pt x="478878" y="596900"/>
                  </a:lnTo>
                  <a:lnTo>
                    <a:pt x="478878" y="558800"/>
                  </a:lnTo>
                  <a:lnTo>
                    <a:pt x="492648" y="546100"/>
                  </a:lnTo>
                  <a:lnTo>
                    <a:pt x="475627" y="546100"/>
                  </a:lnTo>
                  <a:lnTo>
                    <a:pt x="406793" y="495300"/>
                  </a:lnTo>
                  <a:close/>
                </a:path>
                <a:path w="1198245" h="1270000">
                  <a:moveTo>
                    <a:pt x="547725" y="546100"/>
                  </a:moveTo>
                  <a:lnTo>
                    <a:pt x="478878" y="596900"/>
                  </a:lnTo>
                  <a:lnTo>
                    <a:pt x="492648" y="596900"/>
                  </a:lnTo>
                  <a:lnTo>
                    <a:pt x="547725" y="546100"/>
                  </a:lnTo>
                  <a:close/>
                </a:path>
                <a:path w="1198245" h="1270000">
                  <a:moveTo>
                    <a:pt x="550976" y="495300"/>
                  </a:moveTo>
                  <a:lnTo>
                    <a:pt x="619810" y="558800"/>
                  </a:lnTo>
                  <a:lnTo>
                    <a:pt x="619810" y="596900"/>
                  </a:lnTo>
                  <a:lnTo>
                    <a:pt x="623061" y="596900"/>
                  </a:lnTo>
                  <a:lnTo>
                    <a:pt x="623061" y="558800"/>
                  </a:lnTo>
                  <a:lnTo>
                    <a:pt x="636828" y="546100"/>
                  </a:lnTo>
                  <a:lnTo>
                    <a:pt x="619810" y="546100"/>
                  </a:lnTo>
                  <a:lnTo>
                    <a:pt x="550976" y="495300"/>
                  </a:lnTo>
                  <a:close/>
                </a:path>
                <a:path w="1198245" h="1270000">
                  <a:moveTo>
                    <a:pt x="691895" y="546100"/>
                  </a:moveTo>
                  <a:lnTo>
                    <a:pt x="623061" y="596900"/>
                  </a:lnTo>
                  <a:lnTo>
                    <a:pt x="636828" y="596900"/>
                  </a:lnTo>
                  <a:lnTo>
                    <a:pt x="691895" y="546100"/>
                  </a:lnTo>
                  <a:close/>
                </a:path>
                <a:path w="1198245" h="1270000">
                  <a:moveTo>
                    <a:pt x="695147" y="495300"/>
                  </a:moveTo>
                  <a:lnTo>
                    <a:pt x="763993" y="558800"/>
                  </a:lnTo>
                  <a:lnTo>
                    <a:pt x="763993" y="596900"/>
                  </a:lnTo>
                  <a:lnTo>
                    <a:pt x="767244" y="596900"/>
                  </a:lnTo>
                  <a:lnTo>
                    <a:pt x="767244" y="558800"/>
                  </a:lnTo>
                  <a:lnTo>
                    <a:pt x="781011" y="546100"/>
                  </a:lnTo>
                  <a:lnTo>
                    <a:pt x="763993" y="546100"/>
                  </a:lnTo>
                  <a:lnTo>
                    <a:pt x="695147" y="495300"/>
                  </a:lnTo>
                  <a:close/>
                </a:path>
                <a:path w="1198245" h="1270000">
                  <a:moveTo>
                    <a:pt x="836078" y="546100"/>
                  </a:moveTo>
                  <a:lnTo>
                    <a:pt x="767244" y="596900"/>
                  </a:lnTo>
                  <a:lnTo>
                    <a:pt x="781011" y="596900"/>
                  </a:lnTo>
                  <a:lnTo>
                    <a:pt x="836078" y="546100"/>
                  </a:lnTo>
                  <a:close/>
                </a:path>
                <a:path w="1198245" h="1270000">
                  <a:moveTo>
                    <a:pt x="839330" y="495300"/>
                  </a:moveTo>
                  <a:lnTo>
                    <a:pt x="908164" y="558800"/>
                  </a:lnTo>
                  <a:lnTo>
                    <a:pt x="908164" y="596900"/>
                  </a:lnTo>
                  <a:lnTo>
                    <a:pt x="911415" y="596900"/>
                  </a:lnTo>
                  <a:lnTo>
                    <a:pt x="911415" y="558800"/>
                  </a:lnTo>
                  <a:lnTo>
                    <a:pt x="925182" y="546100"/>
                  </a:lnTo>
                  <a:lnTo>
                    <a:pt x="908164" y="546100"/>
                  </a:lnTo>
                  <a:lnTo>
                    <a:pt x="839330" y="495300"/>
                  </a:lnTo>
                  <a:close/>
                </a:path>
                <a:path w="1198245" h="1270000">
                  <a:moveTo>
                    <a:pt x="980249" y="546100"/>
                  </a:moveTo>
                  <a:lnTo>
                    <a:pt x="911415" y="596900"/>
                  </a:lnTo>
                  <a:lnTo>
                    <a:pt x="925182" y="596900"/>
                  </a:lnTo>
                  <a:lnTo>
                    <a:pt x="980249" y="546100"/>
                  </a:lnTo>
                  <a:close/>
                </a:path>
                <a:path w="1198245" h="1270000">
                  <a:moveTo>
                    <a:pt x="983513" y="495300"/>
                  </a:moveTo>
                  <a:lnTo>
                    <a:pt x="1052347" y="558800"/>
                  </a:lnTo>
                  <a:lnTo>
                    <a:pt x="1052347" y="596900"/>
                  </a:lnTo>
                  <a:lnTo>
                    <a:pt x="1055598" y="596900"/>
                  </a:lnTo>
                  <a:lnTo>
                    <a:pt x="1055598" y="558800"/>
                  </a:lnTo>
                  <a:lnTo>
                    <a:pt x="1069365" y="546100"/>
                  </a:lnTo>
                  <a:lnTo>
                    <a:pt x="1052347" y="546100"/>
                  </a:lnTo>
                  <a:lnTo>
                    <a:pt x="983513" y="495300"/>
                  </a:lnTo>
                  <a:close/>
                </a:path>
                <a:path w="1198245" h="1270000">
                  <a:moveTo>
                    <a:pt x="1124432" y="546100"/>
                  </a:moveTo>
                  <a:lnTo>
                    <a:pt x="1055598" y="596900"/>
                  </a:lnTo>
                  <a:lnTo>
                    <a:pt x="1069365" y="596900"/>
                  </a:lnTo>
                  <a:lnTo>
                    <a:pt x="1124432" y="546100"/>
                  </a:lnTo>
                  <a:close/>
                </a:path>
                <a:path w="1198245" h="1270000">
                  <a:moveTo>
                    <a:pt x="1127683" y="495300"/>
                  </a:moveTo>
                  <a:lnTo>
                    <a:pt x="1196517" y="558800"/>
                  </a:lnTo>
                  <a:lnTo>
                    <a:pt x="1196517" y="596900"/>
                  </a:lnTo>
                  <a:lnTo>
                    <a:pt x="1198143" y="596900"/>
                  </a:lnTo>
                  <a:lnTo>
                    <a:pt x="1198143" y="546100"/>
                  </a:lnTo>
                  <a:lnTo>
                    <a:pt x="1196517" y="546100"/>
                  </a:lnTo>
                  <a:lnTo>
                    <a:pt x="1127683" y="495300"/>
                  </a:lnTo>
                  <a:close/>
                </a:path>
                <a:path w="1198245" h="1270000">
                  <a:moveTo>
                    <a:pt x="56644" y="545908"/>
                  </a:moveTo>
                  <a:lnTo>
                    <a:pt x="56422" y="546100"/>
                  </a:lnTo>
                  <a:lnTo>
                    <a:pt x="73234" y="584200"/>
                  </a:lnTo>
                  <a:lnTo>
                    <a:pt x="74901" y="582686"/>
                  </a:lnTo>
                  <a:lnTo>
                    <a:pt x="56644" y="545908"/>
                  </a:lnTo>
                  <a:close/>
                </a:path>
                <a:path w="1198245" h="1270000">
                  <a:moveTo>
                    <a:pt x="115188" y="546100"/>
                  </a:moveTo>
                  <a:lnTo>
                    <a:pt x="74901" y="582686"/>
                  </a:lnTo>
                  <a:lnTo>
                    <a:pt x="75350" y="583591"/>
                  </a:lnTo>
                  <a:lnTo>
                    <a:pt x="115188" y="546100"/>
                  </a:lnTo>
                  <a:close/>
                </a:path>
                <a:path w="1198245" h="1270000">
                  <a:moveTo>
                    <a:pt x="51120" y="534780"/>
                  </a:moveTo>
                  <a:lnTo>
                    <a:pt x="54951" y="546100"/>
                  </a:lnTo>
                  <a:lnTo>
                    <a:pt x="56211" y="545037"/>
                  </a:lnTo>
                  <a:lnTo>
                    <a:pt x="51120" y="534780"/>
                  </a:lnTo>
                  <a:close/>
                </a:path>
                <a:path w="1198245" h="1270000">
                  <a:moveTo>
                    <a:pt x="118440" y="444500"/>
                  </a:moveTo>
                  <a:lnTo>
                    <a:pt x="187274" y="508000"/>
                  </a:lnTo>
                  <a:lnTo>
                    <a:pt x="187274" y="546100"/>
                  </a:lnTo>
                  <a:lnTo>
                    <a:pt x="190537" y="546100"/>
                  </a:lnTo>
                  <a:lnTo>
                    <a:pt x="190537" y="508000"/>
                  </a:lnTo>
                  <a:lnTo>
                    <a:pt x="204302" y="495300"/>
                  </a:lnTo>
                  <a:lnTo>
                    <a:pt x="187274" y="495300"/>
                  </a:lnTo>
                  <a:lnTo>
                    <a:pt x="118440" y="444500"/>
                  </a:lnTo>
                  <a:close/>
                </a:path>
                <a:path w="1198245" h="1270000">
                  <a:moveTo>
                    <a:pt x="259359" y="495300"/>
                  </a:moveTo>
                  <a:lnTo>
                    <a:pt x="190537" y="546100"/>
                  </a:lnTo>
                  <a:lnTo>
                    <a:pt x="204302" y="546100"/>
                  </a:lnTo>
                  <a:lnTo>
                    <a:pt x="259359" y="495300"/>
                  </a:lnTo>
                  <a:close/>
                </a:path>
                <a:path w="1198245" h="1270000">
                  <a:moveTo>
                    <a:pt x="262623" y="444500"/>
                  </a:moveTo>
                  <a:lnTo>
                    <a:pt x="331457" y="508000"/>
                  </a:lnTo>
                  <a:lnTo>
                    <a:pt x="331457" y="546100"/>
                  </a:lnTo>
                  <a:lnTo>
                    <a:pt x="334708" y="546100"/>
                  </a:lnTo>
                  <a:lnTo>
                    <a:pt x="334708" y="508000"/>
                  </a:lnTo>
                  <a:lnTo>
                    <a:pt x="348475" y="495300"/>
                  </a:lnTo>
                  <a:lnTo>
                    <a:pt x="331457" y="495300"/>
                  </a:lnTo>
                  <a:lnTo>
                    <a:pt x="262623" y="444500"/>
                  </a:lnTo>
                  <a:close/>
                </a:path>
                <a:path w="1198245" h="1270000">
                  <a:moveTo>
                    <a:pt x="403542" y="495300"/>
                  </a:moveTo>
                  <a:lnTo>
                    <a:pt x="334708" y="546100"/>
                  </a:lnTo>
                  <a:lnTo>
                    <a:pt x="348475" y="546100"/>
                  </a:lnTo>
                  <a:lnTo>
                    <a:pt x="403542" y="495300"/>
                  </a:lnTo>
                  <a:close/>
                </a:path>
                <a:path w="1198245" h="1270000">
                  <a:moveTo>
                    <a:pt x="406793" y="444500"/>
                  </a:moveTo>
                  <a:lnTo>
                    <a:pt x="475627" y="508000"/>
                  </a:lnTo>
                  <a:lnTo>
                    <a:pt x="475627" y="546100"/>
                  </a:lnTo>
                  <a:lnTo>
                    <a:pt x="478878" y="546100"/>
                  </a:lnTo>
                  <a:lnTo>
                    <a:pt x="478878" y="508000"/>
                  </a:lnTo>
                  <a:lnTo>
                    <a:pt x="492648" y="495300"/>
                  </a:lnTo>
                  <a:lnTo>
                    <a:pt x="475627" y="495300"/>
                  </a:lnTo>
                  <a:lnTo>
                    <a:pt x="406793" y="444500"/>
                  </a:lnTo>
                  <a:close/>
                </a:path>
                <a:path w="1198245" h="1270000">
                  <a:moveTo>
                    <a:pt x="547725" y="495300"/>
                  </a:moveTo>
                  <a:lnTo>
                    <a:pt x="478878" y="546100"/>
                  </a:lnTo>
                  <a:lnTo>
                    <a:pt x="492648" y="546100"/>
                  </a:lnTo>
                  <a:lnTo>
                    <a:pt x="547725" y="495300"/>
                  </a:lnTo>
                  <a:close/>
                </a:path>
                <a:path w="1198245" h="1270000">
                  <a:moveTo>
                    <a:pt x="550976" y="444500"/>
                  </a:moveTo>
                  <a:lnTo>
                    <a:pt x="619810" y="508000"/>
                  </a:lnTo>
                  <a:lnTo>
                    <a:pt x="619810" y="546100"/>
                  </a:lnTo>
                  <a:lnTo>
                    <a:pt x="623061" y="546100"/>
                  </a:lnTo>
                  <a:lnTo>
                    <a:pt x="623061" y="508000"/>
                  </a:lnTo>
                  <a:lnTo>
                    <a:pt x="636828" y="495300"/>
                  </a:lnTo>
                  <a:lnTo>
                    <a:pt x="619810" y="495300"/>
                  </a:lnTo>
                  <a:lnTo>
                    <a:pt x="550976" y="444500"/>
                  </a:lnTo>
                  <a:close/>
                </a:path>
                <a:path w="1198245" h="1270000">
                  <a:moveTo>
                    <a:pt x="691895" y="495300"/>
                  </a:moveTo>
                  <a:lnTo>
                    <a:pt x="623061" y="546100"/>
                  </a:lnTo>
                  <a:lnTo>
                    <a:pt x="636828" y="546100"/>
                  </a:lnTo>
                  <a:lnTo>
                    <a:pt x="691895" y="495300"/>
                  </a:lnTo>
                  <a:close/>
                </a:path>
                <a:path w="1198245" h="1270000">
                  <a:moveTo>
                    <a:pt x="695147" y="444500"/>
                  </a:moveTo>
                  <a:lnTo>
                    <a:pt x="763993" y="508000"/>
                  </a:lnTo>
                  <a:lnTo>
                    <a:pt x="763993" y="546100"/>
                  </a:lnTo>
                  <a:lnTo>
                    <a:pt x="767244" y="546100"/>
                  </a:lnTo>
                  <a:lnTo>
                    <a:pt x="767244" y="508000"/>
                  </a:lnTo>
                  <a:lnTo>
                    <a:pt x="781011" y="495300"/>
                  </a:lnTo>
                  <a:lnTo>
                    <a:pt x="763993" y="495300"/>
                  </a:lnTo>
                  <a:lnTo>
                    <a:pt x="695147" y="444500"/>
                  </a:lnTo>
                  <a:close/>
                </a:path>
                <a:path w="1198245" h="1270000">
                  <a:moveTo>
                    <a:pt x="836078" y="495300"/>
                  </a:moveTo>
                  <a:lnTo>
                    <a:pt x="767244" y="546100"/>
                  </a:lnTo>
                  <a:lnTo>
                    <a:pt x="781011" y="546100"/>
                  </a:lnTo>
                  <a:lnTo>
                    <a:pt x="836078" y="495300"/>
                  </a:lnTo>
                  <a:close/>
                </a:path>
                <a:path w="1198245" h="1270000">
                  <a:moveTo>
                    <a:pt x="839330" y="444500"/>
                  </a:moveTo>
                  <a:lnTo>
                    <a:pt x="908164" y="508000"/>
                  </a:lnTo>
                  <a:lnTo>
                    <a:pt x="908164" y="546100"/>
                  </a:lnTo>
                  <a:lnTo>
                    <a:pt x="911415" y="546100"/>
                  </a:lnTo>
                  <a:lnTo>
                    <a:pt x="911415" y="508000"/>
                  </a:lnTo>
                  <a:lnTo>
                    <a:pt x="925182" y="495300"/>
                  </a:lnTo>
                  <a:lnTo>
                    <a:pt x="908164" y="495300"/>
                  </a:lnTo>
                  <a:lnTo>
                    <a:pt x="839330" y="444500"/>
                  </a:lnTo>
                  <a:close/>
                </a:path>
                <a:path w="1198245" h="1270000">
                  <a:moveTo>
                    <a:pt x="980249" y="495300"/>
                  </a:moveTo>
                  <a:lnTo>
                    <a:pt x="911415" y="546100"/>
                  </a:lnTo>
                  <a:lnTo>
                    <a:pt x="925182" y="546100"/>
                  </a:lnTo>
                  <a:lnTo>
                    <a:pt x="980249" y="495300"/>
                  </a:lnTo>
                  <a:close/>
                </a:path>
                <a:path w="1198245" h="1270000">
                  <a:moveTo>
                    <a:pt x="983513" y="444500"/>
                  </a:moveTo>
                  <a:lnTo>
                    <a:pt x="1052347" y="508000"/>
                  </a:lnTo>
                  <a:lnTo>
                    <a:pt x="1052347" y="546100"/>
                  </a:lnTo>
                  <a:lnTo>
                    <a:pt x="1055598" y="546100"/>
                  </a:lnTo>
                  <a:lnTo>
                    <a:pt x="1055598" y="508000"/>
                  </a:lnTo>
                  <a:lnTo>
                    <a:pt x="1069365" y="495300"/>
                  </a:lnTo>
                  <a:lnTo>
                    <a:pt x="1052347" y="495300"/>
                  </a:lnTo>
                  <a:lnTo>
                    <a:pt x="983513" y="444500"/>
                  </a:lnTo>
                  <a:close/>
                </a:path>
                <a:path w="1198245" h="1270000">
                  <a:moveTo>
                    <a:pt x="1124432" y="495300"/>
                  </a:moveTo>
                  <a:lnTo>
                    <a:pt x="1055598" y="546100"/>
                  </a:lnTo>
                  <a:lnTo>
                    <a:pt x="1069365" y="546100"/>
                  </a:lnTo>
                  <a:lnTo>
                    <a:pt x="1124432" y="495300"/>
                  </a:lnTo>
                  <a:close/>
                </a:path>
                <a:path w="1198245" h="1270000">
                  <a:moveTo>
                    <a:pt x="1127683" y="444500"/>
                  </a:moveTo>
                  <a:lnTo>
                    <a:pt x="1196517" y="508000"/>
                  </a:lnTo>
                  <a:lnTo>
                    <a:pt x="1196517" y="546100"/>
                  </a:lnTo>
                  <a:lnTo>
                    <a:pt x="1198143" y="546100"/>
                  </a:lnTo>
                  <a:lnTo>
                    <a:pt x="1198143" y="495300"/>
                  </a:lnTo>
                  <a:lnTo>
                    <a:pt x="1196517" y="495300"/>
                  </a:lnTo>
                  <a:lnTo>
                    <a:pt x="1127683" y="444500"/>
                  </a:lnTo>
                  <a:close/>
                </a:path>
                <a:path w="1198245" h="1270000">
                  <a:moveTo>
                    <a:pt x="115188" y="495300"/>
                  </a:moveTo>
                  <a:lnTo>
                    <a:pt x="56211" y="545037"/>
                  </a:lnTo>
                  <a:lnTo>
                    <a:pt x="56644" y="545908"/>
                  </a:lnTo>
                  <a:lnTo>
                    <a:pt x="115188" y="495300"/>
                  </a:lnTo>
                  <a:close/>
                </a:path>
                <a:path w="1198245" h="1270000">
                  <a:moveTo>
                    <a:pt x="0" y="431800"/>
                  </a:moveTo>
                  <a:lnTo>
                    <a:pt x="32678" y="497630"/>
                  </a:lnTo>
                  <a:lnTo>
                    <a:pt x="43103" y="508000"/>
                  </a:lnTo>
                  <a:lnTo>
                    <a:pt x="43103" y="518631"/>
                  </a:lnTo>
                  <a:lnTo>
                    <a:pt x="51120" y="534780"/>
                  </a:lnTo>
                  <a:lnTo>
                    <a:pt x="46354" y="520700"/>
                  </a:lnTo>
                  <a:lnTo>
                    <a:pt x="46354" y="508000"/>
                  </a:lnTo>
                  <a:lnTo>
                    <a:pt x="60121" y="495300"/>
                  </a:lnTo>
                  <a:lnTo>
                    <a:pt x="43103" y="495300"/>
                  </a:lnTo>
                  <a:lnTo>
                    <a:pt x="27122" y="482600"/>
                  </a:lnTo>
                  <a:lnTo>
                    <a:pt x="0" y="431800"/>
                  </a:lnTo>
                  <a:close/>
                </a:path>
                <a:path w="1198245" h="1270000">
                  <a:moveTo>
                    <a:pt x="30335" y="495300"/>
                  </a:moveTo>
                  <a:lnTo>
                    <a:pt x="43103" y="520700"/>
                  </a:lnTo>
                  <a:lnTo>
                    <a:pt x="43103" y="518631"/>
                  </a:lnTo>
                  <a:lnTo>
                    <a:pt x="32678" y="497630"/>
                  </a:lnTo>
                  <a:lnTo>
                    <a:pt x="30335" y="495300"/>
                  </a:lnTo>
                  <a:close/>
                </a:path>
                <a:path w="1198245" h="1270000">
                  <a:moveTo>
                    <a:pt x="9685" y="420084"/>
                  </a:moveTo>
                  <a:lnTo>
                    <a:pt x="8540" y="421469"/>
                  </a:lnTo>
                  <a:lnTo>
                    <a:pt x="43103" y="457200"/>
                  </a:lnTo>
                  <a:lnTo>
                    <a:pt x="43103" y="495300"/>
                  </a:lnTo>
                  <a:lnTo>
                    <a:pt x="46354" y="495300"/>
                  </a:lnTo>
                  <a:lnTo>
                    <a:pt x="46354" y="457200"/>
                  </a:lnTo>
                  <a:lnTo>
                    <a:pt x="60121" y="444500"/>
                  </a:lnTo>
                  <a:lnTo>
                    <a:pt x="43103" y="444500"/>
                  </a:lnTo>
                  <a:lnTo>
                    <a:pt x="9685" y="420084"/>
                  </a:lnTo>
                  <a:close/>
                </a:path>
                <a:path w="1198245" h="1270000">
                  <a:moveTo>
                    <a:pt x="115188" y="444500"/>
                  </a:moveTo>
                  <a:lnTo>
                    <a:pt x="46354" y="495300"/>
                  </a:lnTo>
                  <a:lnTo>
                    <a:pt x="60121" y="495300"/>
                  </a:lnTo>
                  <a:lnTo>
                    <a:pt x="115188" y="444500"/>
                  </a:lnTo>
                  <a:close/>
                </a:path>
                <a:path w="1198245" h="1270000">
                  <a:moveTo>
                    <a:pt x="118440" y="393700"/>
                  </a:moveTo>
                  <a:lnTo>
                    <a:pt x="187274" y="457200"/>
                  </a:lnTo>
                  <a:lnTo>
                    <a:pt x="187274" y="495300"/>
                  </a:lnTo>
                  <a:lnTo>
                    <a:pt x="190537" y="495300"/>
                  </a:lnTo>
                  <a:lnTo>
                    <a:pt x="190537" y="457200"/>
                  </a:lnTo>
                  <a:lnTo>
                    <a:pt x="204302" y="444500"/>
                  </a:lnTo>
                  <a:lnTo>
                    <a:pt x="187274" y="444500"/>
                  </a:lnTo>
                  <a:lnTo>
                    <a:pt x="118440" y="393700"/>
                  </a:lnTo>
                  <a:close/>
                </a:path>
                <a:path w="1198245" h="1270000">
                  <a:moveTo>
                    <a:pt x="259359" y="444500"/>
                  </a:moveTo>
                  <a:lnTo>
                    <a:pt x="190537" y="495300"/>
                  </a:lnTo>
                  <a:lnTo>
                    <a:pt x="204302" y="495300"/>
                  </a:lnTo>
                  <a:lnTo>
                    <a:pt x="259359" y="444500"/>
                  </a:lnTo>
                  <a:close/>
                </a:path>
                <a:path w="1198245" h="1270000">
                  <a:moveTo>
                    <a:pt x="262623" y="393700"/>
                  </a:moveTo>
                  <a:lnTo>
                    <a:pt x="331457" y="457200"/>
                  </a:lnTo>
                  <a:lnTo>
                    <a:pt x="331457" y="495300"/>
                  </a:lnTo>
                  <a:lnTo>
                    <a:pt x="334708" y="495300"/>
                  </a:lnTo>
                  <a:lnTo>
                    <a:pt x="334708" y="457200"/>
                  </a:lnTo>
                  <a:lnTo>
                    <a:pt x="348475" y="444500"/>
                  </a:lnTo>
                  <a:lnTo>
                    <a:pt x="331457" y="444500"/>
                  </a:lnTo>
                  <a:lnTo>
                    <a:pt x="262623" y="393700"/>
                  </a:lnTo>
                  <a:close/>
                </a:path>
                <a:path w="1198245" h="1270000">
                  <a:moveTo>
                    <a:pt x="403542" y="444500"/>
                  </a:moveTo>
                  <a:lnTo>
                    <a:pt x="334708" y="495300"/>
                  </a:lnTo>
                  <a:lnTo>
                    <a:pt x="348475" y="495300"/>
                  </a:lnTo>
                  <a:lnTo>
                    <a:pt x="403542" y="444500"/>
                  </a:lnTo>
                  <a:close/>
                </a:path>
                <a:path w="1198245" h="1270000">
                  <a:moveTo>
                    <a:pt x="406793" y="393700"/>
                  </a:moveTo>
                  <a:lnTo>
                    <a:pt x="475627" y="457200"/>
                  </a:lnTo>
                  <a:lnTo>
                    <a:pt x="475627" y="495300"/>
                  </a:lnTo>
                  <a:lnTo>
                    <a:pt x="478878" y="495300"/>
                  </a:lnTo>
                  <a:lnTo>
                    <a:pt x="478878" y="457200"/>
                  </a:lnTo>
                  <a:lnTo>
                    <a:pt x="492648" y="444500"/>
                  </a:lnTo>
                  <a:lnTo>
                    <a:pt x="475627" y="444500"/>
                  </a:lnTo>
                  <a:lnTo>
                    <a:pt x="406793" y="393700"/>
                  </a:lnTo>
                  <a:close/>
                </a:path>
                <a:path w="1198245" h="1270000">
                  <a:moveTo>
                    <a:pt x="547725" y="444500"/>
                  </a:moveTo>
                  <a:lnTo>
                    <a:pt x="478878" y="495300"/>
                  </a:lnTo>
                  <a:lnTo>
                    <a:pt x="492648" y="495300"/>
                  </a:lnTo>
                  <a:lnTo>
                    <a:pt x="547725" y="444500"/>
                  </a:lnTo>
                  <a:close/>
                </a:path>
                <a:path w="1198245" h="1270000">
                  <a:moveTo>
                    <a:pt x="550976" y="393700"/>
                  </a:moveTo>
                  <a:lnTo>
                    <a:pt x="619810" y="457200"/>
                  </a:lnTo>
                  <a:lnTo>
                    <a:pt x="619810" y="495300"/>
                  </a:lnTo>
                  <a:lnTo>
                    <a:pt x="623061" y="495300"/>
                  </a:lnTo>
                  <a:lnTo>
                    <a:pt x="623061" y="457200"/>
                  </a:lnTo>
                  <a:lnTo>
                    <a:pt x="636828" y="444500"/>
                  </a:lnTo>
                  <a:lnTo>
                    <a:pt x="619810" y="444500"/>
                  </a:lnTo>
                  <a:lnTo>
                    <a:pt x="550976" y="393700"/>
                  </a:lnTo>
                  <a:close/>
                </a:path>
                <a:path w="1198245" h="1270000">
                  <a:moveTo>
                    <a:pt x="691895" y="444500"/>
                  </a:moveTo>
                  <a:lnTo>
                    <a:pt x="623061" y="495300"/>
                  </a:lnTo>
                  <a:lnTo>
                    <a:pt x="636828" y="495300"/>
                  </a:lnTo>
                  <a:lnTo>
                    <a:pt x="691895" y="444500"/>
                  </a:lnTo>
                  <a:close/>
                </a:path>
                <a:path w="1198245" h="1270000">
                  <a:moveTo>
                    <a:pt x="695147" y="393700"/>
                  </a:moveTo>
                  <a:lnTo>
                    <a:pt x="763993" y="457200"/>
                  </a:lnTo>
                  <a:lnTo>
                    <a:pt x="763993" y="495300"/>
                  </a:lnTo>
                  <a:lnTo>
                    <a:pt x="767244" y="495300"/>
                  </a:lnTo>
                  <a:lnTo>
                    <a:pt x="767244" y="457200"/>
                  </a:lnTo>
                  <a:lnTo>
                    <a:pt x="781011" y="444500"/>
                  </a:lnTo>
                  <a:lnTo>
                    <a:pt x="763993" y="444500"/>
                  </a:lnTo>
                  <a:lnTo>
                    <a:pt x="695147" y="393700"/>
                  </a:lnTo>
                  <a:close/>
                </a:path>
                <a:path w="1198245" h="1270000">
                  <a:moveTo>
                    <a:pt x="836078" y="444500"/>
                  </a:moveTo>
                  <a:lnTo>
                    <a:pt x="767244" y="495300"/>
                  </a:lnTo>
                  <a:lnTo>
                    <a:pt x="781011" y="495300"/>
                  </a:lnTo>
                  <a:lnTo>
                    <a:pt x="836078" y="444500"/>
                  </a:lnTo>
                  <a:close/>
                </a:path>
                <a:path w="1198245" h="1270000">
                  <a:moveTo>
                    <a:pt x="839330" y="393700"/>
                  </a:moveTo>
                  <a:lnTo>
                    <a:pt x="908164" y="457200"/>
                  </a:lnTo>
                  <a:lnTo>
                    <a:pt x="908164" y="495300"/>
                  </a:lnTo>
                  <a:lnTo>
                    <a:pt x="911415" y="495300"/>
                  </a:lnTo>
                  <a:lnTo>
                    <a:pt x="911415" y="457200"/>
                  </a:lnTo>
                  <a:lnTo>
                    <a:pt x="925182" y="444500"/>
                  </a:lnTo>
                  <a:lnTo>
                    <a:pt x="908164" y="444500"/>
                  </a:lnTo>
                  <a:lnTo>
                    <a:pt x="839330" y="393700"/>
                  </a:lnTo>
                  <a:close/>
                </a:path>
                <a:path w="1198245" h="1270000">
                  <a:moveTo>
                    <a:pt x="980249" y="444500"/>
                  </a:moveTo>
                  <a:lnTo>
                    <a:pt x="911415" y="495300"/>
                  </a:lnTo>
                  <a:lnTo>
                    <a:pt x="925182" y="495300"/>
                  </a:lnTo>
                  <a:lnTo>
                    <a:pt x="980249" y="444500"/>
                  </a:lnTo>
                  <a:close/>
                </a:path>
                <a:path w="1198245" h="1270000">
                  <a:moveTo>
                    <a:pt x="983513" y="393700"/>
                  </a:moveTo>
                  <a:lnTo>
                    <a:pt x="1052347" y="457200"/>
                  </a:lnTo>
                  <a:lnTo>
                    <a:pt x="1052347" y="495300"/>
                  </a:lnTo>
                  <a:lnTo>
                    <a:pt x="1055598" y="495300"/>
                  </a:lnTo>
                  <a:lnTo>
                    <a:pt x="1055598" y="457200"/>
                  </a:lnTo>
                  <a:lnTo>
                    <a:pt x="1069365" y="444500"/>
                  </a:lnTo>
                  <a:lnTo>
                    <a:pt x="1052347" y="444500"/>
                  </a:lnTo>
                  <a:lnTo>
                    <a:pt x="983513" y="393700"/>
                  </a:lnTo>
                  <a:close/>
                </a:path>
                <a:path w="1198245" h="1270000">
                  <a:moveTo>
                    <a:pt x="1124432" y="444500"/>
                  </a:moveTo>
                  <a:lnTo>
                    <a:pt x="1055598" y="495300"/>
                  </a:lnTo>
                  <a:lnTo>
                    <a:pt x="1069365" y="495300"/>
                  </a:lnTo>
                  <a:lnTo>
                    <a:pt x="1124432" y="444500"/>
                  </a:lnTo>
                  <a:close/>
                </a:path>
                <a:path w="1198245" h="1270000">
                  <a:moveTo>
                    <a:pt x="1127683" y="393700"/>
                  </a:moveTo>
                  <a:lnTo>
                    <a:pt x="1196517" y="457200"/>
                  </a:lnTo>
                  <a:lnTo>
                    <a:pt x="1196517" y="495300"/>
                  </a:lnTo>
                  <a:lnTo>
                    <a:pt x="1198143" y="495300"/>
                  </a:lnTo>
                  <a:lnTo>
                    <a:pt x="1198143" y="444500"/>
                  </a:lnTo>
                  <a:lnTo>
                    <a:pt x="1196517" y="444500"/>
                  </a:lnTo>
                  <a:lnTo>
                    <a:pt x="1127683" y="393700"/>
                  </a:lnTo>
                  <a:close/>
                </a:path>
                <a:path w="1198245" h="1270000">
                  <a:moveTo>
                    <a:pt x="118440" y="330200"/>
                  </a:moveTo>
                  <a:lnTo>
                    <a:pt x="115188" y="330200"/>
                  </a:lnTo>
                  <a:lnTo>
                    <a:pt x="115188" y="342900"/>
                  </a:lnTo>
                  <a:lnTo>
                    <a:pt x="46354" y="393700"/>
                  </a:lnTo>
                  <a:lnTo>
                    <a:pt x="32256" y="393700"/>
                  </a:lnTo>
                  <a:lnTo>
                    <a:pt x="43103" y="406400"/>
                  </a:lnTo>
                  <a:lnTo>
                    <a:pt x="43103" y="444500"/>
                  </a:lnTo>
                  <a:lnTo>
                    <a:pt x="46354" y="444500"/>
                  </a:lnTo>
                  <a:lnTo>
                    <a:pt x="46354" y="406400"/>
                  </a:lnTo>
                  <a:lnTo>
                    <a:pt x="115188" y="355600"/>
                  </a:lnTo>
                  <a:lnTo>
                    <a:pt x="135648" y="355600"/>
                  </a:lnTo>
                  <a:lnTo>
                    <a:pt x="118440" y="342900"/>
                  </a:lnTo>
                  <a:lnTo>
                    <a:pt x="118440" y="330200"/>
                  </a:lnTo>
                  <a:close/>
                </a:path>
                <a:path w="1198245" h="1270000">
                  <a:moveTo>
                    <a:pt x="115188" y="393700"/>
                  </a:moveTo>
                  <a:lnTo>
                    <a:pt x="46354" y="444500"/>
                  </a:lnTo>
                  <a:lnTo>
                    <a:pt x="60121" y="444500"/>
                  </a:lnTo>
                  <a:lnTo>
                    <a:pt x="115188" y="393700"/>
                  </a:lnTo>
                  <a:close/>
                </a:path>
                <a:path w="1198245" h="1270000">
                  <a:moveTo>
                    <a:pt x="135648" y="355600"/>
                  </a:moveTo>
                  <a:lnTo>
                    <a:pt x="118440" y="355600"/>
                  </a:lnTo>
                  <a:lnTo>
                    <a:pt x="187274" y="406400"/>
                  </a:lnTo>
                  <a:lnTo>
                    <a:pt x="187274" y="444500"/>
                  </a:lnTo>
                  <a:lnTo>
                    <a:pt x="190537" y="444500"/>
                  </a:lnTo>
                  <a:lnTo>
                    <a:pt x="190537" y="406400"/>
                  </a:lnTo>
                  <a:lnTo>
                    <a:pt x="207743" y="393700"/>
                  </a:lnTo>
                  <a:lnTo>
                    <a:pt x="187274" y="393700"/>
                  </a:lnTo>
                  <a:lnTo>
                    <a:pt x="135648" y="355600"/>
                  </a:lnTo>
                  <a:close/>
                </a:path>
                <a:path w="1198245" h="1270000">
                  <a:moveTo>
                    <a:pt x="259359" y="393700"/>
                  </a:moveTo>
                  <a:lnTo>
                    <a:pt x="190537" y="444500"/>
                  </a:lnTo>
                  <a:lnTo>
                    <a:pt x="204302" y="444500"/>
                  </a:lnTo>
                  <a:lnTo>
                    <a:pt x="259359" y="393700"/>
                  </a:lnTo>
                  <a:close/>
                </a:path>
                <a:path w="1198245" h="1270000">
                  <a:moveTo>
                    <a:pt x="279831" y="355600"/>
                  </a:moveTo>
                  <a:lnTo>
                    <a:pt x="262623" y="355600"/>
                  </a:lnTo>
                  <a:lnTo>
                    <a:pt x="331457" y="406400"/>
                  </a:lnTo>
                  <a:lnTo>
                    <a:pt x="331457" y="444500"/>
                  </a:lnTo>
                  <a:lnTo>
                    <a:pt x="334708" y="444500"/>
                  </a:lnTo>
                  <a:lnTo>
                    <a:pt x="334708" y="406400"/>
                  </a:lnTo>
                  <a:lnTo>
                    <a:pt x="351916" y="393700"/>
                  </a:lnTo>
                  <a:lnTo>
                    <a:pt x="331457" y="393700"/>
                  </a:lnTo>
                  <a:lnTo>
                    <a:pt x="279831" y="355600"/>
                  </a:lnTo>
                  <a:close/>
                </a:path>
                <a:path w="1198245" h="1270000">
                  <a:moveTo>
                    <a:pt x="403542" y="393700"/>
                  </a:moveTo>
                  <a:lnTo>
                    <a:pt x="334708" y="444500"/>
                  </a:lnTo>
                  <a:lnTo>
                    <a:pt x="348475" y="444500"/>
                  </a:lnTo>
                  <a:lnTo>
                    <a:pt x="403542" y="393700"/>
                  </a:lnTo>
                  <a:close/>
                </a:path>
                <a:path w="1198245" h="1270000">
                  <a:moveTo>
                    <a:pt x="424002" y="355600"/>
                  </a:moveTo>
                  <a:lnTo>
                    <a:pt x="406793" y="355600"/>
                  </a:lnTo>
                  <a:lnTo>
                    <a:pt x="475627" y="406400"/>
                  </a:lnTo>
                  <a:lnTo>
                    <a:pt x="475627" y="444500"/>
                  </a:lnTo>
                  <a:lnTo>
                    <a:pt x="478878" y="444500"/>
                  </a:lnTo>
                  <a:lnTo>
                    <a:pt x="478878" y="406400"/>
                  </a:lnTo>
                  <a:lnTo>
                    <a:pt x="496090" y="393700"/>
                  </a:lnTo>
                  <a:lnTo>
                    <a:pt x="475627" y="393700"/>
                  </a:lnTo>
                  <a:lnTo>
                    <a:pt x="424002" y="355600"/>
                  </a:lnTo>
                  <a:close/>
                </a:path>
                <a:path w="1198245" h="1270000">
                  <a:moveTo>
                    <a:pt x="547725" y="393700"/>
                  </a:moveTo>
                  <a:lnTo>
                    <a:pt x="478878" y="444500"/>
                  </a:lnTo>
                  <a:lnTo>
                    <a:pt x="492648" y="444500"/>
                  </a:lnTo>
                  <a:lnTo>
                    <a:pt x="547725" y="393700"/>
                  </a:lnTo>
                  <a:close/>
                </a:path>
                <a:path w="1198245" h="1270000">
                  <a:moveTo>
                    <a:pt x="568185" y="355600"/>
                  </a:moveTo>
                  <a:lnTo>
                    <a:pt x="550976" y="355600"/>
                  </a:lnTo>
                  <a:lnTo>
                    <a:pt x="619810" y="406400"/>
                  </a:lnTo>
                  <a:lnTo>
                    <a:pt x="619810" y="444500"/>
                  </a:lnTo>
                  <a:lnTo>
                    <a:pt x="623061" y="444500"/>
                  </a:lnTo>
                  <a:lnTo>
                    <a:pt x="623061" y="406400"/>
                  </a:lnTo>
                  <a:lnTo>
                    <a:pt x="640270" y="393700"/>
                  </a:lnTo>
                  <a:lnTo>
                    <a:pt x="619810" y="393700"/>
                  </a:lnTo>
                  <a:lnTo>
                    <a:pt x="568185" y="355600"/>
                  </a:lnTo>
                  <a:close/>
                </a:path>
                <a:path w="1198245" h="1270000">
                  <a:moveTo>
                    <a:pt x="691895" y="393700"/>
                  </a:moveTo>
                  <a:lnTo>
                    <a:pt x="623061" y="444500"/>
                  </a:lnTo>
                  <a:lnTo>
                    <a:pt x="636828" y="444500"/>
                  </a:lnTo>
                  <a:lnTo>
                    <a:pt x="691895" y="393700"/>
                  </a:lnTo>
                  <a:close/>
                </a:path>
                <a:path w="1198245" h="1270000">
                  <a:moveTo>
                    <a:pt x="712358" y="355600"/>
                  </a:moveTo>
                  <a:lnTo>
                    <a:pt x="695147" y="355600"/>
                  </a:lnTo>
                  <a:lnTo>
                    <a:pt x="763993" y="406400"/>
                  </a:lnTo>
                  <a:lnTo>
                    <a:pt x="763993" y="444500"/>
                  </a:lnTo>
                  <a:lnTo>
                    <a:pt x="767244" y="444500"/>
                  </a:lnTo>
                  <a:lnTo>
                    <a:pt x="767244" y="406400"/>
                  </a:lnTo>
                  <a:lnTo>
                    <a:pt x="784453" y="393700"/>
                  </a:lnTo>
                  <a:lnTo>
                    <a:pt x="763993" y="393700"/>
                  </a:lnTo>
                  <a:lnTo>
                    <a:pt x="712358" y="355600"/>
                  </a:lnTo>
                  <a:close/>
                </a:path>
                <a:path w="1198245" h="1270000">
                  <a:moveTo>
                    <a:pt x="836078" y="393700"/>
                  </a:moveTo>
                  <a:lnTo>
                    <a:pt x="767244" y="444500"/>
                  </a:lnTo>
                  <a:lnTo>
                    <a:pt x="781011" y="444500"/>
                  </a:lnTo>
                  <a:lnTo>
                    <a:pt x="836078" y="393700"/>
                  </a:lnTo>
                  <a:close/>
                </a:path>
                <a:path w="1198245" h="1270000">
                  <a:moveTo>
                    <a:pt x="856538" y="355600"/>
                  </a:moveTo>
                  <a:lnTo>
                    <a:pt x="839330" y="355600"/>
                  </a:lnTo>
                  <a:lnTo>
                    <a:pt x="908164" y="406400"/>
                  </a:lnTo>
                  <a:lnTo>
                    <a:pt x="908164" y="444500"/>
                  </a:lnTo>
                  <a:lnTo>
                    <a:pt x="911415" y="444500"/>
                  </a:lnTo>
                  <a:lnTo>
                    <a:pt x="911415" y="406400"/>
                  </a:lnTo>
                  <a:lnTo>
                    <a:pt x="928623" y="393700"/>
                  </a:lnTo>
                  <a:lnTo>
                    <a:pt x="908164" y="393700"/>
                  </a:lnTo>
                  <a:lnTo>
                    <a:pt x="856538" y="355600"/>
                  </a:lnTo>
                  <a:close/>
                </a:path>
                <a:path w="1198245" h="1270000">
                  <a:moveTo>
                    <a:pt x="980249" y="393700"/>
                  </a:moveTo>
                  <a:lnTo>
                    <a:pt x="911415" y="444500"/>
                  </a:lnTo>
                  <a:lnTo>
                    <a:pt x="925182" y="444500"/>
                  </a:lnTo>
                  <a:lnTo>
                    <a:pt x="980249" y="393700"/>
                  </a:lnTo>
                  <a:close/>
                </a:path>
                <a:path w="1198245" h="1270000">
                  <a:moveTo>
                    <a:pt x="1000721" y="355600"/>
                  </a:moveTo>
                  <a:lnTo>
                    <a:pt x="983513" y="355600"/>
                  </a:lnTo>
                  <a:lnTo>
                    <a:pt x="1052347" y="406400"/>
                  </a:lnTo>
                  <a:lnTo>
                    <a:pt x="1052347" y="444500"/>
                  </a:lnTo>
                  <a:lnTo>
                    <a:pt x="1055598" y="444500"/>
                  </a:lnTo>
                  <a:lnTo>
                    <a:pt x="1055598" y="406400"/>
                  </a:lnTo>
                  <a:lnTo>
                    <a:pt x="1072806" y="393700"/>
                  </a:lnTo>
                  <a:lnTo>
                    <a:pt x="1052347" y="393700"/>
                  </a:lnTo>
                  <a:lnTo>
                    <a:pt x="1000721" y="355600"/>
                  </a:lnTo>
                  <a:close/>
                </a:path>
                <a:path w="1198245" h="1270000">
                  <a:moveTo>
                    <a:pt x="1124432" y="393700"/>
                  </a:moveTo>
                  <a:lnTo>
                    <a:pt x="1055598" y="444500"/>
                  </a:lnTo>
                  <a:lnTo>
                    <a:pt x="1069365" y="444500"/>
                  </a:lnTo>
                  <a:lnTo>
                    <a:pt x="1124432" y="393700"/>
                  </a:lnTo>
                  <a:close/>
                </a:path>
                <a:path w="1198245" h="1270000">
                  <a:moveTo>
                    <a:pt x="1144892" y="355600"/>
                  </a:moveTo>
                  <a:lnTo>
                    <a:pt x="1127683" y="355600"/>
                  </a:lnTo>
                  <a:lnTo>
                    <a:pt x="1196517" y="406400"/>
                  </a:lnTo>
                  <a:lnTo>
                    <a:pt x="1196517" y="444500"/>
                  </a:lnTo>
                  <a:lnTo>
                    <a:pt x="1198143" y="444500"/>
                  </a:lnTo>
                  <a:lnTo>
                    <a:pt x="1198143" y="393700"/>
                  </a:lnTo>
                  <a:lnTo>
                    <a:pt x="1196517" y="393700"/>
                  </a:lnTo>
                  <a:lnTo>
                    <a:pt x="1144892" y="355600"/>
                  </a:lnTo>
                  <a:close/>
                </a:path>
                <a:path w="1198245" h="1270000">
                  <a:moveTo>
                    <a:pt x="6248" y="419100"/>
                  </a:moveTo>
                  <a:lnTo>
                    <a:pt x="0" y="431800"/>
                  </a:lnTo>
                  <a:lnTo>
                    <a:pt x="8540" y="421469"/>
                  </a:lnTo>
                  <a:lnTo>
                    <a:pt x="6248" y="419100"/>
                  </a:lnTo>
                  <a:close/>
                </a:path>
                <a:path w="1198245" h="1270000">
                  <a:moveTo>
                    <a:pt x="26029" y="400312"/>
                  </a:moveTo>
                  <a:lnTo>
                    <a:pt x="8338" y="419100"/>
                  </a:lnTo>
                  <a:lnTo>
                    <a:pt x="9685" y="420084"/>
                  </a:lnTo>
                  <a:lnTo>
                    <a:pt x="26029" y="400312"/>
                  </a:lnTo>
                  <a:close/>
                </a:path>
                <a:path w="1198245" h="1270000">
                  <a:moveTo>
                    <a:pt x="62991" y="355600"/>
                  </a:moveTo>
                  <a:lnTo>
                    <a:pt x="26029" y="400312"/>
                  </a:lnTo>
                  <a:lnTo>
                    <a:pt x="32256" y="393700"/>
                  </a:lnTo>
                  <a:lnTo>
                    <a:pt x="34343" y="393700"/>
                  </a:lnTo>
                  <a:lnTo>
                    <a:pt x="43103" y="381000"/>
                  </a:lnTo>
                  <a:lnTo>
                    <a:pt x="46354" y="381000"/>
                  </a:lnTo>
                  <a:lnTo>
                    <a:pt x="62991" y="355600"/>
                  </a:lnTo>
                  <a:close/>
                </a:path>
                <a:path w="1198245" h="1270000">
                  <a:moveTo>
                    <a:pt x="46354" y="381000"/>
                  </a:moveTo>
                  <a:lnTo>
                    <a:pt x="43103" y="381000"/>
                  </a:lnTo>
                  <a:lnTo>
                    <a:pt x="43103" y="393700"/>
                  </a:lnTo>
                  <a:lnTo>
                    <a:pt x="46354" y="393700"/>
                  </a:lnTo>
                  <a:lnTo>
                    <a:pt x="46354" y="381000"/>
                  </a:lnTo>
                  <a:close/>
                </a:path>
                <a:path w="1198245" h="1270000">
                  <a:moveTo>
                    <a:pt x="142103" y="317500"/>
                  </a:moveTo>
                  <a:lnTo>
                    <a:pt x="138985" y="317500"/>
                  </a:lnTo>
                  <a:lnTo>
                    <a:pt x="187274" y="355600"/>
                  </a:lnTo>
                  <a:lnTo>
                    <a:pt x="187274" y="393700"/>
                  </a:lnTo>
                  <a:lnTo>
                    <a:pt x="190537" y="393700"/>
                  </a:lnTo>
                  <a:lnTo>
                    <a:pt x="190537" y="355600"/>
                  </a:lnTo>
                  <a:lnTo>
                    <a:pt x="207743" y="342900"/>
                  </a:lnTo>
                  <a:lnTo>
                    <a:pt x="187274" y="342900"/>
                  </a:lnTo>
                  <a:lnTo>
                    <a:pt x="142103" y="317500"/>
                  </a:lnTo>
                  <a:close/>
                </a:path>
                <a:path w="1198245" h="1270000">
                  <a:moveTo>
                    <a:pt x="262623" y="304800"/>
                  </a:moveTo>
                  <a:lnTo>
                    <a:pt x="259359" y="304800"/>
                  </a:lnTo>
                  <a:lnTo>
                    <a:pt x="259359" y="342900"/>
                  </a:lnTo>
                  <a:lnTo>
                    <a:pt x="190537" y="393700"/>
                  </a:lnTo>
                  <a:lnTo>
                    <a:pt x="207743" y="393700"/>
                  </a:lnTo>
                  <a:lnTo>
                    <a:pt x="259359" y="355600"/>
                  </a:lnTo>
                  <a:lnTo>
                    <a:pt x="279831" y="355600"/>
                  </a:lnTo>
                  <a:lnTo>
                    <a:pt x="262623" y="342900"/>
                  </a:lnTo>
                  <a:lnTo>
                    <a:pt x="262623" y="304800"/>
                  </a:lnTo>
                  <a:close/>
                </a:path>
                <a:path w="1198245" h="1270000">
                  <a:moveTo>
                    <a:pt x="279831" y="304800"/>
                  </a:moveTo>
                  <a:lnTo>
                    <a:pt x="262623" y="304800"/>
                  </a:lnTo>
                  <a:lnTo>
                    <a:pt x="331457" y="355600"/>
                  </a:lnTo>
                  <a:lnTo>
                    <a:pt x="331457" y="393700"/>
                  </a:lnTo>
                  <a:lnTo>
                    <a:pt x="334708" y="393700"/>
                  </a:lnTo>
                  <a:lnTo>
                    <a:pt x="334708" y="355600"/>
                  </a:lnTo>
                  <a:lnTo>
                    <a:pt x="351916" y="342900"/>
                  </a:lnTo>
                  <a:lnTo>
                    <a:pt x="331457" y="342900"/>
                  </a:lnTo>
                  <a:lnTo>
                    <a:pt x="279831" y="304800"/>
                  </a:lnTo>
                  <a:close/>
                </a:path>
                <a:path w="1198245" h="1270000">
                  <a:moveTo>
                    <a:pt x="406793" y="304800"/>
                  </a:moveTo>
                  <a:lnTo>
                    <a:pt x="403542" y="304800"/>
                  </a:lnTo>
                  <a:lnTo>
                    <a:pt x="403542" y="342900"/>
                  </a:lnTo>
                  <a:lnTo>
                    <a:pt x="334708" y="393700"/>
                  </a:lnTo>
                  <a:lnTo>
                    <a:pt x="351916" y="393700"/>
                  </a:lnTo>
                  <a:lnTo>
                    <a:pt x="403542" y="355600"/>
                  </a:lnTo>
                  <a:lnTo>
                    <a:pt x="424002" y="355600"/>
                  </a:lnTo>
                  <a:lnTo>
                    <a:pt x="406793" y="342900"/>
                  </a:lnTo>
                  <a:lnTo>
                    <a:pt x="406793" y="304800"/>
                  </a:lnTo>
                  <a:close/>
                </a:path>
                <a:path w="1198245" h="1270000">
                  <a:moveTo>
                    <a:pt x="424002" y="304800"/>
                  </a:moveTo>
                  <a:lnTo>
                    <a:pt x="406793" y="304800"/>
                  </a:lnTo>
                  <a:lnTo>
                    <a:pt x="475627" y="355600"/>
                  </a:lnTo>
                  <a:lnTo>
                    <a:pt x="475627" y="393700"/>
                  </a:lnTo>
                  <a:lnTo>
                    <a:pt x="478878" y="393700"/>
                  </a:lnTo>
                  <a:lnTo>
                    <a:pt x="478878" y="355600"/>
                  </a:lnTo>
                  <a:lnTo>
                    <a:pt x="496090" y="342900"/>
                  </a:lnTo>
                  <a:lnTo>
                    <a:pt x="475627" y="342900"/>
                  </a:lnTo>
                  <a:lnTo>
                    <a:pt x="424002" y="304800"/>
                  </a:lnTo>
                  <a:close/>
                </a:path>
                <a:path w="1198245" h="1270000">
                  <a:moveTo>
                    <a:pt x="550976" y="304800"/>
                  </a:moveTo>
                  <a:lnTo>
                    <a:pt x="547725" y="304800"/>
                  </a:lnTo>
                  <a:lnTo>
                    <a:pt x="547725" y="342900"/>
                  </a:lnTo>
                  <a:lnTo>
                    <a:pt x="478878" y="393700"/>
                  </a:lnTo>
                  <a:lnTo>
                    <a:pt x="496090" y="393700"/>
                  </a:lnTo>
                  <a:lnTo>
                    <a:pt x="547725" y="355600"/>
                  </a:lnTo>
                  <a:lnTo>
                    <a:pt x="568185" y="355600"/>
                  </a:lnTo>
                  <a:lnTo>
                    <a:pt x="550976" y="342900"/>
                  </a:lnTo>
                  <a:lnTo>
                    <a:pt x="550976" y="304800"/>
                  </a:lnTo>
                  <a:close/>
                </a:path>
                <a:path w="1198245" h="1270000">
                  <a:moveTo>
                    <a:pt x="568185" y="304800"/>
                  </a:moveTo>
                  <a:lnTo>
                    <a:pt x="550976" y="304800"/>
                  </a:lnTo>
                  <a:lnTo>
                    <a:pt x="619810" y="355600"/>
                  </a:lnTo>
                  <a:lnTo>
                    <a:pt x="619810" y="393700"/>
                  </a:lnTo>
                  <a:lnTo>
                    <a:pt x="623061" y="393700"/>
                  </a:lnTo>
                  <a:lnTo>
                    <a:pt x="623061" y="355600"/>
                  </a:lnTo>
                  <a:lnTo>
                    <a:pt x="640270" y="342900"/>
                  </a:lnTo>
                  <a:lnTo>
                    <a:pt x="619810" y="342900"/>
                  </a:lnTo>
                  <a:lnTo>
                    <a:pt x="568185" y="304800"/>
                  </a:lnTo>
                  <a:close/>
                </a:path>
                <a:path w="1198245" h="1270000">
                  <a:moveTo>
                    <a:pt x="695147" y="304800"/>
                  </a:moveTo>
                  <a:lnTo>
                    <a:pt x="691895" y="304800"/>
                  </a:lnTo>
                  <a:lnTo>
                    <a:pt x="691895" y="342900"/>
                  </a:lnTo>
                  <a:lnTo>
                    <a:pt x="623061" y="393700"/>
                  </a:lnTo>
                  <a:lnTo>
                    <a:pt x="640270" y="393700"/>
                  </a:lnTo>
                  <a:lnTo>
                    <a:pt x="691895" y="355600"/>
                  </a:lnTo>
                  <a:lnTo>
                    <a:pt x="712358" y="355600"/>
                  </a:lnTo>
                  <a:lnTo>
                    <a:pt x="695147" y="342900"/>
                  </a:lnTo>
                  <a:lnTo>
                    <a:pt x="695147" y="304800"/>
                  </a:lnTo>
                  <a:close/>
                </a:path>
                <a:path w="1198245" h="1270000">
                  <a:moveTo>
                    <a:pt x="712358" y="304800"/>
                  </a:moveTo>
                  <a:lnTo>
                    <a:pt x="695147" y="304800"/>
                  </a:lnTo>
                  <a:lnTo>
                    <a:pt x="763993" y="355600"/>
                  </a:lnTo>
                  <a:lnTo>
                    <a:pt x="763993" y="393700"/>
                  </a:lnTo>
                  <a:lnTo>
                    <a:pt x="767244" y="393700"/>
                  </a:lnTo>
                  <a:lnTo>
                    <a:pt x="767244" y="355600"/>
                  </a:lnTo>
                  <a:lnTo>
                    <a:pt x="784453" y="342900"/>
                  </a:lnTo>
                  <a:lnTo>
                    <a:pt x="763993" y="342900"/>
                  </a:lnTo>
                  <a:lnTo>
                    <a:pt x="712358" y="304800"/>
                  </a:lnTo>
                  <a:close/>
                </a:path>
                <a:path w="1198245" h="1270000">
                  <a:moveTo>
                    <a:pt x="839330" y="304800"/>
                  </a:moveTo>
                  <a:lnTo>
                    <a:pt x="836078" y="304800"/>
                  </a:lnTo>
                  <a:lnTo>
                    <a:pt x="836078" y="342900"/>
                  </a:lnTo>
                  <a:lnTo>
                    <a:pt x="767244" y="393700"/>
                  </a:lnTo>
                  <a:lnTo>
                    <a:pt x="784453" y="393700"/>
                  </a:lnTo>
                  <a:lnTo>
                    <a:pt x="836078" y="355600"/>
                  </a:lnTo>
                  <a:lnTo>
                    <a:pt x="856538" y="355600"/>
                  </a:lnTo>
                  <a:lnTo>
                    <a:pt x="839330" y="342900"/>
                  </a:lnTo>
                  <a:lnTo>
                    <a:pt x="839330" y="304800"/>
                  </a:lnTo>
                  <a:close/>
                </a:path>
                <a:path w="1198245" h="1270000">
                  <a:moveTo>
                    <a:pt x="856538" y="304800"/>
                  </a:moveTo>
                  <a:lnTo>
                    <a:pt x="839330" y="304800"/>
                  </a:lnTo>
                  <a:lnTo>
                    <a:pt x="908164" y="355600"/>
                  </a:lnTo>
                  <a:lnTo>
                    <a:pt x="908164" y="393700"/>
                  </a:lnTo>
                  <a:lnTo>
                    <a:pt x="911415" y="393700"/>
                  </a:lnTo>
                  <a:lnTo>
                    <a:pt x="911415" y="355600"/>
                  </a:lnTo>
                  <a:lnTo>
                    <a:pt x="928623" y="342900"/>
                  </a:lnTo>
                  <a:lnTo>
                    <a:pt x="908164" y="342900"/>
                  </a:lnTo>
                  <a:lnTo>
                    <a:pt x="856538" y="304800"/>
                  </a:lnTo>
                  <a:close/>
                </a:path>
                <a:path w="1198245" h="1270000">
                  <a:moveTo>
                    <a:pt x="983513" y="304800"/>
                  </a:moveTo>
                  <a:lnTo>
                    <a:pt x="980249" y="304800"/>
                  </a:lnTo>
                  <a:lnTo>
                    <a:pt x="980249" y="342900"/>
                  </a:lnTo>
                  <a:lnTo>
                    <a:pt x="911415" y="393700"/>
                  </a:lnTo>
                  <a:lnTo>
                    <a:pt x="928623" y="393700"/>
                  </a:lnTo>
                  <a:lnTo>
                    <a:pt x="980249" y="355600"/>
                  </a:lnTo>
                  <a:lnTo>
                    <a:pt x="1000721" y="355600"/>
                  </a:lnTo>
                  <a:lnTo>
                    <a:pt x="983513" y="342900"/>
                  </a:lnTo>
                  <a:lnTo>
                    <a:pt x="983513" y="304800"/>
                  </a:lnTo>
                  <a:close/>
                </a:path>
                <a:path w="1198245" h="1270000">
                  <a:moveTo>
                    <a:pt x="1000721" y="304800"/>
                  </a:moveTo>
                  <a:lnTo>
                    <a:pt x="983513" y="304800"/>
                  </a:lnTo>
                  <a:lnTo>
                    <a:pt x="1052347" y="355600"/>
                  </a:lnTo>
                  <a:lnTo>
                    <a:pt x="1052347" y="393700"/>
                  </a:lnTo>
                  <a:lnTo>
                    <a:pt x="1055598" y="393700"/>
                  </a:lnTo>
                  <a:lnTo>
                    <a:pt x="1055598" y="355600"/>
                  </a:lnTo>
                  <a:lnTo>
                    <a:pt x="1072806" y="342900"/>
                  </a:lnTo>
                  <a:lnTo>
                    <a:pt x="1052347" y="342900"/>
                  </a:lnTo>
                  <a:lnTo>
                    <a:pt x="1000721" y="304800"/>
                  </a:lnTo>
                  <a:close/>
                </a:path>
                <a:path w="1198245" h="1270000">
                  <a:moveTo>
                    <a:pt x="1127683" y="304800"/>
                  </a:moveTo>
                  <a:lnTo>
                    <a:pt x="1124432" y="304800"/>
                  </a:lnTo>
                  <a:lnTo>
                    <a:pt x="1124432" y="342900"/>
                  </a:lnTo>
                  <a:lnTo>
                    <a:pt x="1055598" y="393700"/>
                  </a:lnTo>
                  <a:lnTo>
                    <a:pt x="1072806" y="393700"/>
                  </a:lnTo>
                  <a:lnTo>
                    <a:pt x="1124432" y="355600"/>
                  </a:lnTo>
                  <a:lnTo>
                    <a:pt x="1144892" y="355600"/>
                  </a:lnTo>
                  <a:lnTo>
                    <a:pt x="1127683" y="342900"/>
                  </a:lnTo>
                  <a:lnTo>
                    <a:pt x="1127683" y="304800"/>
                  </a:lnTo>
                  <a:close/>
                </a:path>
                <a:path w="1198245" h="1270000">
                  <a:moveTo>
                    <a:pt x="1144892" y="304800"/>
                  </a:moveTo>
                  <a:lnTo>
                    <a:pt x="1127683" y="304800"/>
                  </a:lnTo>
                  <a:lnTo>
                    <a:pt x="1196517" y="355600"/>
                  </a:lnTo>
                  <a:lnTo>
                    <a:pt x="1196517" y="393700"/>
                  </a:lnTo>
                  <a:lnTo>
                    <a:pt x="1198143" y="393700"/>
                  </a:lnTo>
                  <a:lnTo>
                    <a:pt x="1198143" y="342900"/>
                  </a:lnTo>
                  <a:lnTo>
                    <a:pt x="1196517" y="342900"/>
                  </a:lnTo>
                  <a:lnTo>
                    <a:pt x="1144892" y="304800"/>
                  </a:lnTo>
                  <a:close/>
                </a:path>
                <a:path w="1198245" h="1270000">
                  <a:moveTo>
                    <a:pt x="201924" y="284747"/>
                  </a:moveTo>
                  <a:lnTo>
                    <a:pt x="177819" y="292100"/>
                  </a:lnTo>
                  <a:lnTo>
                    <a:pt x="62991" y="355600"/>
                  </a:lnTo>
                  <a:lnTo>
                    <a:pt x="115188" y="330200"/>
                  </a:lnTo>
                  <a:lnTo>
                    <a:pt x="118440" y="330200"/>
                  </a:lnTo>
                  <a:lnTo>
                    <a:pt x="138985" y="317500"/>
                  </a:lnTo>
                  <a:lnTo>
                    <a:pt x="142103" y="317500"/>
                  </a:lnTo>
                  <a:lnTo>
                    <a:pt x="177854" y="292100"/>
                  </a:lnTo>
                  <a:lnTo>
                    <a:pt x="190537" y="292100"/>
                  </a:lnTo>
                  <a:lnTo>
                    <a:pt x="201924" y="284747"/>
                  </a:lnTo>
                  <a:close/>
                </a:path>
                <a:path w="1198245" h="1270000">
                  <a:moveTo>
                    <a:pt x="236751" y="274125"/>
                  </a:moveTo>
                  <a:lnTo>
                    <a:pt x="201924" y="284747"/>
                  </a:lnTo>
                  <a:lnTo>
                    <a:pt x="190537" y="292100"/>
                  </a:lnTo>
                  <a:lnTo>
                    <a:pt x="177854" y="292100"/>
                  </a:lnTo>
                  <a:lnTo>
                    <a:pt x="187274" y="304800"/>
                  </a:lnTo>
                  <a:lnTo>
                    <a:pt x="187274" y="342900"/>
                  </a:lnTo>
                  <a:lnTo>
                    <a:pt x="190537" y="342900"/>
                  </a:lnTo>
                  <a:lnTo>
                    <a:pt x="190537" y="304800"/>
                  </a:lnTo>
                  <a:lnTo>
                    <a:pt x="220691" y="279400"/>
                  </a:lnTo>
                  <a:lnTo>
                    <a:pt x="236751" y="274125"/>
                  </a:lnTo>
                  <a:close/>
                </a:path>
                <a:path w="1198245" h="1270000">
                  <a:moveTo>
                    <a:pt x="309530" y="260030"/>
                  </a:moveTo>
                  <a:lnTo>
                    <a:pt x="261096" y="266700"/>
                  </a:lnTo>
                  <a:lnTo>
                    <a:pt x="259359" y="267229"/>
                  </a:lnTo>
                  <a:lnTo>
                    <a:pt x="259359" y="292100"/>
                  </a:lnTo>
                  <a:lnTo>
                    <a:pt x="190537" y="342900"/>
                  </a:lnTo>
                  <a:lnTo>
                    <a:pt x="207743" y="342900"/>
                  </a:lnTo>
                  <a:lnTo>
                    <a:pt x="259359" y="304800"/>
                  </a:lnTo>
                  <a:lnTo>
                    <a:pt x="279831" y="304800"/>
                  </a:lnTo>
                  <a:lnTo>
                    <a:pt x="262623" y="292100"/>
                  </a:lnTo>
                  <a:lnTo>
                    <a:pt x="262623" y="266700"/>
                  </a:lnTo>
                  <a:lnTo>
                    <a:pt x="285278" y="266700"/>
                  </a:lnTo>
                  <a:lnTo>
                    <a:pt x="309530" y="260030"/>
                  </a:lnTo>
                  <a:close/>
                </a:path>
                <a:path w="1198245" h="1270000">
                  <a:moveTo>
                    <a:pt x="285278" y="266700"/>
                  </a:moveTo>
                  <a:lnTo>
                    <a:pt x="280255" y="266700"/>
                  </a:lnTo>
                  <a:lnTo>
                    <a:pt x="331457" y="304800"/>
                  </a:lnTo>
                  <a:lnTo>
                    <a:pt x="331457" y="342900"/>
                  </a:lnTo>
                  <a:lnTo>
                    <a:pt x="334708" y="342900"/>
                  </a:lnTo>
                  <a:lnTo>
                    <a:pt x="334708" y="304800"/>
                  </a:lnTo>
                  <a:lnTo>
                    <a:pt x="347998" y="292100"/>
                  </a:lnTo>
                  <a:lnTo>
                    <a:pt x="331457" y="292100"/>
                  </a:lnTo>
                  <a:lnTo>
                    <a:pt x="285278" y="266700"/>
                  </a:lnTo>
                  <a:close/>
                </a:path>
                <a:path w="1198245" h="1270000">
                  <a:moveTo>
                    <a:pt x="392167" y="257482"/>
                  </a:moveTo>
                  <a:lnTo>
                    <a:pt x="403542" y="266700"/>
                  </a:lnTo>
                  <a:lnTo>
                    <a:pt x="403542" y="292100"/>
                  </a:lnTo>
                  <a:lnTo>
                    <a:pt x="334708" y="342900"/>
                  </a:lnTo>
                  <a:lnTo>
                    <a:pt x="351916" y="342900"/>
                  </a:lnTo>
                  <a:lnTo>
                    <a:pt x="403542" y="304800"/>
                  </a:lnTo>
                  <a:lnTo>
                    <a:pt x="424002" y="304800"/>
                  </a:lnTo>
                  <a:lnTo>
                    <a:pt x="406793" y="292100"/>
                  </a:lnTo>
                  <a:lnTo>
                    <a:pt x="406793" y="266700"/>
                  </a:lnTo>
                  <a:lnTo>
                    <a:pt x="494995" y="266700"/>
                  </a:lnTo>
                  <a:lnTo>
                    <a:pt x="392167" y="257482"/>
                  </a:lnTo>
                  <a:close/>
                </a:path>
                <a:path w="1198245" h="1270000">
                  <a:moveTo>
                    <a:pt x="432654" y="266700"/>
                  </a:moveTo>
                  <a:lnTo>
                    <a:pt x="426597" y="266700"/>
                  </a:lnTo>
                  <a:lnTo>
                    <a:pt x="475627" y="304800"/>
                  </a:lnTo>
                  <a:lnTo>
                    <a:pt x="475627" y="342900"/>
                  </a:lnTo>
                  <a:lnTo>
                    <a:pt x="478878" y="342900"/>
                  </a:lnTo>
                  <a:lnTo>
                    <a:pt x="478878" y="304800"/>
                  </a:lnTo>
                  <a:lnTo>
                    <a:pt x="492792" y="292100"/>
                  </a:lnTo>
                  <a:lnTo>
                    <a:pt x="475627" y="292100"/>
                  </a:lnTo>
                  <a:lnTo>
                    <a:pt x="432654" y="266700"/>
                  </a:lnTo>
                  <a:close/>
                </a:path>
                <a:path w="1198245" h="1270000">
                  <a:moveTo>
                    <a:pt x="550976" y="266700"/>
                  </a:moveTo>
                  <a:lnTo>
                    <a:pt x="547725" y="266700"/>
                  </a:lnTo>
                  <a:lnTo>
                    <a:pt x="547725" y="292100"/>
                  </a:lnTo>
                  <a:lnTo>
                    <a:pt x="478878" y="342900"/>
                  </a:lnTo>
                  <a:lnTo>
                    <a:pt x="496090" y="342900"/>
                  </a:lnTo>
                  <a:lnTo>
                    <a:pt x="547725" y="304800"/>
                  </a:lnTo>
                  <a:lnTo>
                    <a:pt x="568185" y="304800"/>
                  </a:lnTo>
                  <a:lnTo>
                    <a:pt x="550976" y="292100"/>
                  </a:lnTo>
                  <a:lnTo>
                    <a:pt x="550976" y="266700"/>
                  </a:lnTo>
                  <a:close/>
                </a:path>
                <a:path w="1198245" h="1270000">
                  <a:moveTo>
                    <a:pt x="583487" y="266700"/>
                  </a:moveTo>
                  <a:lnTo>
                    <a:pt x="578077" y="266700"/>
                  </a:lnTo>
                  <a:lnTo>
                    <a:pt x="619810" y="304800"/>
                  </a:lnTo>
                  <a:lnTo>
                    <a:pt x="619810" y="342900"/>
                  </a:lnTo>
                  <a:lnTo>
                    <a:pt x="623061" y="342900"/>
                  </a:lnTo>
                  <a:lnTo>
                    <a:pt x="623061" y="304800"/>
                  </a:lnTo>
                  <a:lnTo>
                    <a:pt x="636972" y="292100"/>
                  </a:lnTo>
                  <a:lnTo>
                    <a:pt x="619810" y="292100"/>
                  </a:lnTo>
                  <a:lnTo>
                    <a:pt x="583487" y="266700"/>
                  </a:lnTo>
                  <a:close/>
                </a:path>
                <a:path w="1198245" h="1270000">
                  <a:moveTo>
                    <a:pt x="695147" y="254000"/>
                  </a:moveTo>
                  <a:lnTo>
                    <a:pt x="691895" y="254000"/>
                  </a:lnTo>
                  <a:lnTo>
                    <a:pt x="691895" y="292100"/>
                  </a:lnTo>
                  <a:lnTo>
                    <a:pt x="623061" y="342900"/>
                  </a:lnTo>
                  <a:lnTo>
                    <a:pt x="640270" y="342900"/>
                  </a:lnTo>
                  <a:lnTo>
                    <a:pt x="691895" y="304800"/>
                  </a:lnTo>
                  <a:lnTo>
                    <a:pt x="712358" y="304800"/>
                  </a:lnTo>
                  <a:lnTo>
                    <a:pt x="695147" y="292100"/>
                  </a:lnTo>
                  <a:lnTo>
                    <a:pt x="695147" y="254000"/>
                  </a:lnTo>
                  <a:close/>
                </a:path>
                <a:path w="1198245" h="1270000">
                  <a:moveTo>
                    <a:pt x="698464" y="241554"/>
                  </a:moveTo>
                  <a:lnTo>
                    <a:pt x="654181" y="254000"/>
                  </a:lnTo>
                  <a:lnTo>
                    <a:pt x="695147" y="254000"/>
                  </a:lnTo>
                  <a:lnTo>
                    <a:pt x="722252" y="266700"/>
                  </a:lnTo>
                  <a:lnTo>
                    <a:pt x="763993" y="304800"/>
                  </a:lnTo>
                  <a:lnTo>
                    <a:pt x="763993" y="342900"/>
                  </a:lnTo>
                  <a:lnTo>
                    <a:pt x="767244" y="342900"/>
                  </a:lnTo>
                  <a:lnTo>
                    <a:pt x="767244" y="304800"/>
                  </a:lnTo>
                  <a:lnTo>
                    <a:pt x="781156" y="292100"/>
                  </a:lnTo>
                  <a:lnTo>
                    <a:pt x="763993" y="292100"/>
                  </a:lnTo>
                  <a:lnTo>
                    <a:pt x="727664" y="266700"/>
                  </a:lnTo>
                  <a:lnTo>
                    <a:pt x="698464" y="241554"/>
                  </a:lnTo>
                  <a:close/>
                </a:path>
                <a:path w="1198245" h="1270000">
                  <a:moveTo>
                    <a:pt x="839330" y="254000"/>
                  </a:moveTo>
                  <a:lnTo>
                    <a:pt x="836078" y="254000"/>
                  </a:lnTo>
                  <a:lnTo>
                    <a:pt x="836078" y="292100"/>
                  </a:lnTo>
                  <a:lnTo>
                    <a:pt x="767244" y="342900"/>
                  </a:lnTo>
                  <a:lnTo>
                    <a:pt x="784453" y="342900"/>
                  </a:lnTo>
                  <a:lnTo>
                    <a:pt x="836078" y="304800"/>
                  </a:lnTo>
                  <a:lnTo>
                    <a:pt x="856538" y="304800"/>
                  </a:lnTo>
                  <a:lnTo>
                    <a:pt x="839330" y="292100"/>
                  </a:lnTo>
                  <a:lnTo>
                    <a:pt x="839330" y="254000"/>
                  </a:lnTo>
                  <a:close/>
                </a:path>
                <a:path w="1198245" h="1270000">
                  <a:moveTo>
                    <a:pt x="855585" y="254000"/>
                  </a:moveTo>
                  <a:lnTo>
                    <a:pt x="839330" y="254000"/>
                  </a:lnTo>
                  <a:lnTo>
                    <a:pt x="866430" y="266700"/>
                  </a:lnTo>
                  <a:lnTo>
                    <a:pt x="908164" y="304800"/>
                  </a:lnTo>
                  <a:lnTo>
                    <a:pt x="908164" y="342900"/>
                  </a:lnTo>
                  <a:lnTo>
                    <a:pt x="911415" y="342900"/>
                  </a:lnTo>
                  <a:lnTo>
                    <a:pt x="911415" y="304800"/>
                  </a:lnTo>
                  <a:lnTo>
                    <a:pt x="925326" y="292100"/>
                  </a:lnTo>
                  <a:lnTo>
                    <a:pt x="908164" y="292100"/>
                  </a:lnTo>
                  <a:lnTo>
                    <a:pt x="871841" y="266700"/>
                  </a:lnTo>
                  <a:lnTo>
                    <a:pt x="855585" y="254000"/>
                  </a:lnTo>
                  <a:close/>
                </a:path>
                <a:path w="1198245" h="1270000">
                  <a:moveTo>
                    <a:pt x="983513" y="254000"/>
                  </a:moveTo>
                  <a:lnTo>
                    <a:pt x="980249" y="254000"/>
                  </a:lnTo>
                  <a:lnTo>
                    <a:pt x="980249" y="292100"/>
                  </a:lnTo>
                  <a:lnTo>
                    <a:pt x="911415" y="342900"/>
                  </a:lnTo>
                  <a:lnTo>
                    <a:pt x="928623" y="342900"/>
                  </a:lnTo>
                  <a:lnTo>
                    <a:pt x="980249" y="304800"/>
                  </a:lnTo>
                  <a:lnTo>
                    <a:pt x="1000721" y="304800"/>
                  </a:lnTo>
                  <a:lnTo>
                    <a:pt x="983513" y="292100"/>
                  </a:lnTo>
                  <a:lnTo>
                    <a:pt x="983513" y="254000"/>
                  </a:lnTo>
                  <a:close/>
                </a:path>
                <a:path w="1198245" h="1270000">
                  <a:moveTo>
                    <a:pt x="999768" y="254000"/>
                  </a:moveTo>
                  <a:lnTo>
                    <a:pt x="983513" y="254000"/>
                  </a:lnTo>
                  <a:lnTo>
                    <a:pt x="1010613" y="266700"/>
                  </a:lnTo>
                  <a:lnTo>
                    <a:pt x="1052347" y="304800"/>
                  </a:lnTo>
                  <a:lnTo>
                    <a:pt x="1052347" y="342900"/>
                  </a:lnTo>
                  <a:lnTo>
                    <a:pt x="1055598" y="342900"/>
                  </a:lnTo>
                  <a:lnTo>
                    <a:pt x="1055598" y="304800"/>
                  </a:lnTo>
                  <a:lnTo>
                    <a:pt x="1069509" y="292100"/>
                  </a:lnTo>
                  <a:lnTo>
                    <a:pt x="1052347" y="292100"/>
                  </a:lnTo>
                  <a:lnTo>
                    <a:pt x="1016024" y="266700"/>
                  </a:lnTo>
                  <a:lnTo>
                    <a:pt x="999768" y="254000"/>
                  </a:lnTo>
                  <a:close/>
                </a:path>
                <a:path w="1198245" h="1270000">
                  <a:moveTo>
                    <a:pt x="1127683" y="254000"/>
                  </a:moveTo>
                  <a:lnTo>
                    <a:pt x="1124432" y="254000"/>
                  </a:lnTo>
                  <a:lnTo>
                    <a:pt x="1124432" y="292100"/>
                  </a:lnTo>
                  <a:lnTo>
                    <a:pt x="1055598" y="342900"/>
                  </a:lnTo>
                  <a:lnTo>
                    <a:pt x="1072806" y="342900"/>
                  </a:lnTo>
                  <a:lnTo>
                    <a:pt x="1124432" y="304800"/>
                  </a:lnTo>
                  <a:lnTo>
                    <a:pt x="1144892" y="304800"/>
                  </a:lnTo>
                  <a:lnTo>
                    <a:pt x="1127683" y="292100"/>
                  </a:lnTo>
                  <a:lnTo>
                    <a:pt x="1127683" y="254000"/>
                  </a:lnTo>
                  <a:close/>
                </a:path>
                <a:path w="1198245" h="1270000">
                  <a:moveTo>
                    <a:pt x="1143939" y="254000"/>
                  </a:moveTo>
                  <a:lnTo>
                    <a:pt x="1127683" y="254000"/>
                  </a:lnTo>
                  <a:lnTo>
                    <a:pt x="1154784" y="266700"/>
                  </a:lnTo>
                  <a:lnTo>
                    <a:pt x="1196517" y="304800"/>
                  </a:lnTo>
                  <a:lnTo>
                    <a:pt x="1196517" y="342900"/>
                  </a:lnTo>
                  <a:lnTo>
                    <a:pt x="1198143" y="342900"/>
                  </a:lnTo>
                  <a:lnTo>
                    <a:pt x="1198143" y="292100"/>
                  </a:lnTo>
                  <a:lnTo>
                    <a:pt x="1196517" y="292100"/>
                  </a:lnTo>
                  <a:lnTo>
                    <a:pt x="1160194" y="266700"/>
                  </a:lnTo>
                  <a:lnTo>
                    <a:pt x="1143939" y="254000"/>
                  </a:lnTo>
                  <a:close/>
                </a:path>
                <a:path w="1198245" h="1270000">
                  <a:moveTo>
                    <a:pt x="334708" y="256563"/>
                  </a:moveTo>
                  <a:lnTo>
                    <a:pt x="331457" y="257010"/>
                  </a:lnTo>
                  <a:lnTo>
                    <a:pt x="331457" y="292100"/>
                  </a:lnTo>
                  <a:lnTo>
                    <a:pt x="334708" y="292100"/>
                  </a:lnTo>
                  <a:lnTo>
                    <a:pt x="334708" y="256563"/>
                  </a:lnTo>
                  <a:close/>
                </a:path>
                <a:path w="1198245" h="1270000">
                  <a:moveTo>
                    <a:pt x="379956" y="256387"/>
                  </a:moveTo>
                  <a:lnTo>
                    <a:pt x="334708" y="292100"/>
                  </a:lnTo>
                  <a:lnTo>
                    <a:pt x="347998" y="292100"/>
                  </a:lnTo>
                  <a:lnTo>
                    <a:pt x="384907" y="256831"/>
                  </a:lnTo>
                  <a:lnTo>
                    <a:pt x="379956" y="256387"/>
                  </a:lnTo>
                  <a:close/>
                </a:path>
                <a:path w="1198245" h="1270000">
                  <a:moveTo>
                    <a:pt x="478878" y="266700"/>
                  </a:moveTo>
                  <a:lnTo>
                    <a:pt x="475627" y="266700"/>
                  </a:lnTo>
                  <a:lnTo>
                    <a:pt x="475627" y="292100"/>
                  </a:lnTo>
                  <a:lnTo>
                    <a:pt x="478878" y="292100"/>
                  </a:lnTo>
                  <a:lnTo>
                    <a:pt x="478878" y="266700"/>
                  </a:lnTo>
                  <a:close/>
                </a:path>
                <a:path w="1198245" h="1270000">
                  <a:moveTo>
                    <a:pt x="520619" y="266700"/>
                  </a:moveTo>
                  <a:lnTo>
                    <a:pt x="515208" y="266700"/>
                  </a:lnTo>
                  <a:lnTo>
                    <a:pt x="478878" y="292100"/>
                  </a:lnTo>
                  <a:lnTo>
                    <a:pt x="492792" y="292100"/>
                  </a:lnTo>
                  <a:lnTo>
                    <a:pt x="520619" y="266700"/>
                  </a:lnTo>
                  <a:close/>
                </a:path>
                <a:path w="1198245" h="1270000">
                  <a:moveTo>
                    <a:pt x="623061" y="256482"/>
                  </a:moveTo>
                  <a:lnTo>
                    <a:pt x="494995" y="266700"/>
                  </a:lnTo>
                  <a:lnTo>
                    <a:pt x="619810" y="266700"/>
                  </a:lnTo>
                  <a:lnTo>
                    <a:pt x="619810" y="292100"/>
                  </a:lnTo>
                  <a:lnTo>
                    <a:pt x="623061" y="292100"/>
                  </a:lnTo>
                  <a:lnTo>
                    <a:pt x="623061" y="256482"/>
                  </a:lnTo>
                  <a:close/>
                </a:path>
                <a:path w="1198245" h="1270000">
                  <a:moveTo>
                    <a:pt x="691895" y="254000"/>
                  </a:moveTo>
                  <a:lnTo>
                    <a:pt x="683541" y="254000"/>
                  </a:lnTo>
                  <a:lnTo>
                    <a:pt x="659384" y="266700"/>
                  </a:lnTo>
                  <a:lnTo>
                    <a:pt x="623061" y="292100"/>
                  </a:lnTo>
                  <a:lnTo>
                    <a:pt x="636972" y="292100"/>
                  </a:lnTo>
                  <a:lnTo>
                    <a:pt x="664795" y="266700"/>
                  </a:lnTo>
                  <a:lnTo>
                    <a:pt x="691895" y="254000"/>
                  </a:lnTo>
                  <a:close/>
                </a:path>
                <a:path w="1198245" h="1270000">
                  <a:moveTo>
                    <a:pt x="789743" y="215900"/>
                  </a:moveTo>
                  <a:lnTo>
                    <a:pt x="743804" y="228811"/>
                  </a:lnTo>
                  <a:lnTo>
                    <a:pt x="763993" y="254000"/>
                  </a:lnTo>
                  <a:lnTo>
                    <a:pt x="763993" y="292100"/>
                  </a:lnTo>
                  <a:lnTo>
                    <a:pt x="767244" y="292100"/>
                  </a:lnTo>
                  <a:lnTo>
                    <a:pt x="767244" y="254000"/>
                  </a:lnTo>
                  <a:lnTo>
                    <a:pt x="784185" y="241300"/>
                  </a:lnTo>
                  <a:lnTo>
                    <a:pt x="763993" y="241300"/>
                  </a:lnTo>
                  <a:lnTo>
                    <a:pt x="747604" y="228600"/>
                  </a:lnTo>
                  <a:lnTo>
                    <a:pt x="767244" y="228600"/>
                  </a:lnTo>
                  <a:lnTo>
                    <a:pt x="789743" y="215900"/>
                  </a:lnTo>
                  <a:close/>
                </a:path>
                <a:path w="1198245" h="1270000">
                  <a:moveTo>
                    <a:pt x="839330" y="203200"/>
                  </a:moveTo>
                  <a:lnTo>
                    <a:pt x="836078" y="203200"/>
                  </a:lnTo>
                  <a:lnTo>
                    <a:pt x="836078" y="241300"/>
                  </a:lnTo>
                  <a:lnTo>
                    <a:pt x="803567" y="266700"/>
                  </a:lnTo>
                  <a:lnTo>
                    <a:pt x="767244" y="292100"/>
                  </a:lnTo>
                  <a:lnTo>
                    <a:pt x="781156" y="292100"/>
                  </a:lnTo>
                  <a:lnTo>
                    <a:pt x="808978" y="266700"/>
                  </a:lnTo>
                  <a:lnTo>
                    <a:pt x="836078" y="254000"/>
                  </a:lnTo>
                  <a:lnTo>
                    <a:pt x="855585" y="254000"/>
                  </a:lnTo>
                  <a:lnTo>
                    <a:pt x="839330" y="241300"/>
                  </a:lnTo>
                  <a:lnTo>
                    <a:pt x="839330" y="203200"/>
                  </a:lnTo>
                  <a:close/>
                </a:path>
                <a:path w="1198245" h="1270000">
                  <a:moveTo>
                    <a:pt x="858140" y="203200"/>
                  </a:moveTo>
                  <a:lnTo>
                    <a:pt x="839330" y="203200"/>
                  </a:lnTo>
                  <a:lnTo>
                    <a:pt x="908164" y="254000"/>
                  </a:lnTo>
                  <a:lnTo>
                    <a:pt x="908164" y="292100"/>
                  </a:lnTo>
                  <a:lnTo>
                    <a:pt x="911415" y="292100"/>
                  </a:lnTo>
                  <a:lnTo>
                    <a:pt x="911415" y="254000"/>
                  </a:lnTo>
                  <a:lnTo>
                    <a:pt x="928623" y="241300"/>
                  </a:lnTo>
                  <a:lnTo>
                    <a:pt x="908164" y="241300"/>
                  </a:lnTo>
                  <a:lnTo>
                    <a:pt x="858140" y="203200"/>
                  </a:lnTo>
                  <a:close/>
                </a:path>
                <a:path w="1198245" h="1270000">
                  <a:moveTo>
                    <a:pt x="983513" y="203200"/>
                  </a:moveTo>
                  <a:lnTo>
                    <a:pt x="980249" y="203200"/>
                  </a:lnTo>
                  <a:lnTo>
                    <a:pt x="980249" y="241300"/>
                  </a:lnTo>
                  <a:lnTo>
                    <a:pt x="947738" y="266700"/>
                  </a:lnTo>
                  <a:lnTo>
                    <a:pt x="911415" y="292100"/>
                  </a:lnTo>
                  <a:lnTo>
                    <a:pt x="925326" y="292100"/>
                  </a:lnTo>
                  <a:lnTo>
                    <a:pt x="953148" y="266700"/>
                  </a:lnTo>
                  <a:lnTo>
                    <a:pt x="980249" y="254000"/>
                  </a:lnTo>
                  <a:lnTo>
                    <a:pt x="999768" y="254000"/>
                  </a:lnTo>
                  <a:lnTo>
                    <a:pt x="983513" y="241300"/>
                  </a:lnTo>
                  <a:lnTo>
                    <a:pt x="983513" y="203200"/>
                  </a:lnTo>
                  <a:close/>
                </a:path>
                <a:path w="1198245" h="1270000">
                  <a:moveTo>
                    <a:pt x="1000721" y="203200"/>
                  </a:moveTo>
                  <a:lnTo>
                    <a:pt x="983513" y="203200"/>
                  </a:lnTo>
                  <a:lnTo>
                    <a:pt x="1052347" y="254000"/>
                  </a:lnTo>
                  <a:lnTo>
                    <a:pt x="1052347" y="292100"/>
                  </a:lnTo>
                  <a:lnTo>
                    <a:pt x="1055598" y="292100"/>
                  </a:lnTo>
                  <a:lnTo>
                    <a:pt x="1055598" y="254000"/>
                  </a:lnTo>
                  <a:lnTo>
                    <a:pt x="1072806" y="241300"/>
                  </a:lnTo>
                  <a:lnTo>
                    <a:pt x="1052347" y="241300"/>
                  </a:lnTo>
                  <a:lnTo>
                    <a:pt x="1000721" y="203200"/>
                  </a:lnTo>
                  <a:close/>
                </a:path>
                <a:path w="1198245" h="1270000">
                  <a:moveTo>
                    <a:pt x="1127683" y="203200"/>
                  </a:moveTo>
                  <a:lnTo>
                    <a:pt x="1124432" y="203200"/>
                  </a:lnTo>
                  <a:lnTo>
                    <a:pt x="1124432" y="241300"/>
                  </a:lnTo>
                  <a:lnTo>
                    <a:pt x="1091921" y="266700"/>
                  </a:lnTo>
                  <a:lnTo>
                    <a:pt x="1055598" y="292100"/>
                  </a:lnTo>
                  <a:lnTo>
                    <a:pt x="1069509" y="292100"/>
                  </a:lnTo>
                  <a:lnTo>
                    <a:pt x="1097331" y="266700"/>
                  </a:lnTo>
                  <a:lnTo>
                    <a:pt x="1124432" y="254000"/>
                  </a:lnTo>
                  <a:lnTo>
                    <a:pt x="1143939" y="254000"/>
                  </a:lnTo>
                  <a:lnTo>
                    <a:pt x="1127683" y="241300"/>
                  </a:lnTo>
                  <a:lnTo>
                    <a:pt x="1127683" y="203200"/>
                  </a:lnTo>
                  <a:close/>
                </a:path>
                <a:path w="1198245" h="1270000">
                  <a:moveTo>
                    <a:pt x="1144892" y="203200"/>
                  </a:moveTo>
                  <a:lnTo>
                    <a:pt x="1127683" y="203200"/>
                  </a:lnTo>
                  <a:lnTo>
                    <a:pt x="1196517" y="254000"/>
                  </a:lnTo>
                  <a:lnTo>
                    <a:pt x="1196517" y="292100"/>
                  </a:lnTo>
                  <a:lnTo>
                    <a:pt x="1198143" y="292100"/>
                  </a:lnTo>
                  <a:lnTo>
                    <a:pt x="1198143" y="241300"/>
                  </a:lnTo>
                  <a:lnTo>
                    <a:pt x="1196517" y="241300"/>
                  </a:lnTo>
                  <a:lnTo>
                    <a:pt x="1144892" y="203200"/>
                  </a:lnTo>
                  <a:close/>
                </a:path>
                <a:path w="1198245" h="1270000">
                  <a:moveTo>
                    <a:pt x="259359" y="266700"/>
                  </a:moveTo>
                  <a:lnTo>
                    <a:pt x="236751" y="274125"/>
                  </a:lnTo>
                  <a:lnTo>
                    <a:pt x="259359" y="267229"/>
                  </a:lnTo>
                  <a:lnTo>
                    <a:pt x="259359" y="266700"/>
                  </a:lnTo>
                  <a:close/>
                </a:path>
                <a:path w="1198245" h="1270000">
                  <a:moveTo>
                    <a:pt x="331457" y="254000"/>
                  </a:moveTo>
                  <a:lnTo>
                    <a:pt x="309530" y="260030"/>
                  </a:lnTo>
                  <a:lnTo>
                    <a:pt x="331457" y="257010"/>
                  </a:lnTo>
                  <a:lnTo>
                    <a:pt x="331457" y="254000"/>
                  </a:lnTo>
                  <a:close/>
                </a:path>
                <a:path w="1198245" h="1270000">
                  <a:moveTo>
                    <a:pt x="387870" y="254000"/>
                  </a:moveTo>
                  <a:lnTo>
                    <a:pt x="384907" y="256831"/>
                  </a:lnTo>
                  <a:lnTo>
                    <a:pt x="392167" y="257482"/>
                  </a:lnTo>
                  <a:lnTo>
                    <a:pt x="387870" y="254000"/>
                  </a:lnTo>
                  <a:close/>
                </a:path>
                <a:path w="1198245" h="1270000">
                  <a:moveTo>
                    <a:pt x="353321" y="254000"/>
                  </a:moveTo>
                  <a:lnTo>
                    <a:pt x="334708" y="254000"/>
                  </a:lnTo>
                  <a:lnTo>
                    <a:pt x="334708" y="256563"/>
                  </a:lnTo>
                  <a:lnTo>
                    <a:pt x="353321" y="254000"/>
                  </a:lnTo>
                  <a:close/>
                </a:path>
                <a:path w="1198245" h="1270000">
                  <a:moveTo>
                    <a:pt x="654181" y="254000"/>
                  </a:moveTo>
                  <a:lnTo>
                    <a:pt x="623061" y="254000"/>
                  </a:lnTo>
                  <a:lnTo>
                    <a:pt x="623061" y="256482"/>
                  </a:lnTo>
                  <a:lnTo>
                    <a:pt x="654181" y="254000"/>
                  </a:lnTo>
                  <a:close/>
                </a:path>
                <a:path w="1198245" h="1270000">
                  <a:moveTo>
                    <a:pt x="382981" y="254000"/>
                  </a:moveTo>
                  <a:lnTo>
                    <a:pt x="353321" y="254000"/>
                  </a:lnTo>
                  <a:lnTo>
                    <a:pt x="379956" y="256387"/>
                  </a:lnTo>
                  <a:lnTo>
                    <a:pt x="382981" y="254000"/>
                  </a:lnTo>
                  <a:close/>
                </a:path>
                <a:path w="1198245" h="1270000">
                  <a:moveTo>
                    <a:pt x="743635" y="228600"/>
                  </a:moveTo>
                  <a:lnTo>
                    <a:pt x="698169" y="241300"/>
                  </a:lnTo>
                  <a:lnTo>
                    <a:pt x="698464" y="241554"/>
                  </a:lnTo>
                  <a:lnTo>
                    <a:pt x="743804" y="228811"/>
                  </a:lnTo>
                  <a:lnTo>
                    <a:pt x="743635" y="228600"/>
                  </a:lnTo>
                  <a:close/>
                </a:path>
                <a:path w="1198245" h="1270000">
                  <a:moveTo>
                    <a:pt x="767244" y="228600"/>
                  </a:moveTo>
                  <a:lnTo>
                    <a:pt x="763993" y="228600"/>
                  </a:lnTo>
                  <a:lnTo>
                    <a:pt x="763993" y="241300"/>
                  </a:lnTo>
                  <a:lnTo>
                    <a:pt x="767244" y="241300"/>
                  </a:lnTo>
                  <a:lnTo>
                    <a:pt x="767244" y="228600"/>
                  </a:lnTo>
                  <a:close/>
                </a:path>
                <a:path w="1198245" h="1270000">
                  <a:moveTo>
                    <a:pt x="835005" y="203200"/>
                  </a:moveTo>
                  <a:lnTo>
                    <a:pt x="818266" y="203200"/>
                  </a:lnTo>
                  <a:lnTo>
                    <a:pt x="767244" y="241300"/>
                  </a:lnTo>
                  <a:lnTo>
                    <a:pt x="784185" y="241300"/>
                  </a:lnTo>
                  <a:lnTo>
                    <a:pt x="835005" y="203200"/>
                  </a:lnTo>
                  <a:close/>
                </a:path>
                <a:path w="1198245" h="1270000">
                  <a:moveTo>
                    <a:pt x="881714" y="177800"/>
                  </a:moveTo>
                  <a:lnTo>
                    <a:pt x="878481" y="177800"/>
                  </a:lnTo>
                  <a:lnTo>
                    <a:pt x="908164" y="203200"/>
                  </a:lnTo>
                  <a:lnTo>
                    <a:pt x="908164" y="241300"/>
                  </a:lnTo>
                  <a:lnTo>
                    <a:pt x="911415" y="241300"/>
                  </a:lnTo>
                  <a:lnTo>
                    <a:pt x="911415" y="203200"/>
                  </a:lnTo>
                  <a:lnTo>
                    <a:pt x="928623" y="190500"/>
                  </a:lnTo>
                  <a:lnTo>
                    <a:pt x="908164" y="190500"/>
                  </a:lnTo>
                  <a:lnTo>
                    <a:pt x="881714" y="177800"/>
                  </a:lnTo>
                  <a:close/>
                </a:path>
                <a:path w="1198245" h="1270000">
                  <a:moveTo>
                    <a:pt x="983513" y="152400"/>
                  </a:moveTo>
                  <a:lnTo>
                    <a:pt x="980249" y="152400"/>
                  </a:lnTo>
                  <a:lnTo>
                    <a:pt x="980249" y="190500"/>
                  </a:lnTo>
                  <a:lnTo>
                    <a:pt x="911415" y="241300"/>
                  </a:lnTo>
                  <a:lnTo>
                    <a:pt x="928623" y="241300"/>
                  </a:lnTo>
                  <a:lnTo>
                    <a:pt x="980249" y="203200"/>
                  </a:lnTo>
                  <a:lnTo>
                    <a:pt x="1000721" y="203200"/>
                  </a:lnTo>
                  <a:lnTo>
                    <a:pt x="983513" y="190500"/>
                  </a:lnTo>
                  <a:lnTo>
                    <a:pt x="983513" y="152400"/>
                  </a:lnTo>
                  <a:close/>
                </a:path>
                <a:path w="1198245" h="1270000">
                  <a:moveTo>
                    <a:pt x="1000721" y="152400"/>
                  </a:moveTo>
                  <a:lnTo>
                    <a:pt x="983513" y="152400"/>
                  </a:lnTo>
                  <a:lnTo>
                    <a:pt x="1052347" y="203200"/>
                  </a:lnTo>
                  <a:lnTo>
                    <a:pt x="1052347" y="241300"/>
                  </a:lnTo>
                  <a:lnTo>
                    <a:pt x="1055598" y="241300"/>
                  </a:lnTo>
                  <a:lnTo>
                    <a:pt x="1055598" y="203200"/>
                  </a:lnTo>
                  <a:lnTo>
                    <a:pt x="1072806" y="190500"/>
                  </a:lnTo>
                  <a:lnTo>
                    <a:pt x="1052347" y="190500"/>
                  </a:lnTo>
                  <a:lnTo>
                    <a:pt x="1000721" y="152400"/>
                  </a:lnTo>
                  <a:close/>
                </a:path>
                <a:path w="1198245" h="1270000">
                  <a:moveTo>
                    <a:pt x="1127683" y="152400"/>
                  </a:moveTo>
                  <a:lnTo>
                    <a:pt x="1124432" y="152400"/>
                  </a:lnTo>
                  <a:lnTo>
                    <a:pt x="1124432" y="190500"/>
                  </a:lnTo>
                  <a:lnTo>
                    <a:pt x="1055598" y="241300"/>
                  </a:lnTo>
                  <a:lnTo>
                    <a:pt x="1072806" y="241300"/>
                  </a:lnTo>
                  <a:lnTo>
                    <a:pt x="1124432" y="203200"/>
                  </a:lnTo>
                  <a:lnTo>
                    <a:pt x="1144892" y="203200"/>
                  </a:lnTo>
                  <a:lnTo>
                    <a:pt x="1127683" y="190500"/>
                  </a:lnTo>
                  <a:lnTo>
                    <a:pt x="1127683" y="152400"/>
                  </a:lnTo>
                  <a:close/>
                </a:path>
                <a:path w="1198245" h="1270000">
                  <a:moveTo>
                    <a:pt x="1144892" y="152400"/>
                  </a:moveTo>
                  <a:lnTo>
                    <a:pt x="1127683" y="152400"/>
                  </a:lnTo>
                  <a:lnTo>
                    <a:pt x="1196517" y="203200"/>
                  </a:lnTo>
                  <a:lnTo>
                    <a:pt x="1196517" y="241300"/>
                  </a:lnTo>
                  <a:lnTo>
                    <a:pt x="1198143" y="241300"/>
                  </a:lnTo>
                  <a:lnTo>
                    <a:pt x="1198143" y="190500"/>
                  </a:lnTo>
                  <a:lnTo>
                    <a:pt x="1196517" y="190500"/>
                  </a:lnTo>
                  <a:lnTo>
                    <a:pt x="1144892" y="152400"/>
                  </a:lnTo>
                  <a:close/>
                </a:path>
                <a:path w="1198245" h="1270000">
                  <a:moveTo>
                    <a:pt x="842033" y="190932"/>
                  </a:moveTo>
                  <a:lnTo>
                    <a:pt x="789743" y="215900"/>
                  </a:lnTo>
                  <a:lnTo>
                    <a:pt x="818266" y="203200"/>
                  </a:lnTo>
                  <a:lnTo>
                    <a:pt x="858140" y="203200"/>
                  </a:lnTo>
                  <a:lnTo>
                    <a:pt x="842033" y="190932"/>
                  </a:lnTo>
                  <a:close/>
                </a:path>
                <a:path w="1198245" h="1270000">
                  <a:moveTo>
                    <a:pt x="846703" y="188702"/>
                  </a:moveTo>
                  <a:lnTo>
                    <a:pt x="841465" y="190500"/>
                  </a:lnTo>
                  <a:lnTo>
                    <a:pt x="842033" y="190932"/>
                  </a:lnTo>
                  <a:lnTo>
                    <a:pt x="846703" y="188702"/>
                  </a:lnTo>
                  <a:close/>
                </a:path>
                <a:path w="1198245" h="1270000">
                  <a:moveTo>
                    <a:pt x="911415" y="165100"/>
                  </a:moveTo>
                  <a:lnTo>
                    <a:pt x="908164" y="165100"/>
                  </a:lnTo>
                  <a:lnTo>
                    <a:pt x="908164" y="190500"/>
                  </a:lnTo>
                  <a:lnTo>
                    <a:pt x="911415" y="190500"/>
                  </a:lnTo>
                  <a:lnTo>
                    <a:pt x="911415" y="165100"/>
                  </a:lnTo>
                  <a:close/>
                </a:path>
                <a:path w="1198245" h="1270000">
                  <a:moveTo>
                    <a:pt x="1035043" y="93215"/>
                  </a:moveTo>
                  <a:lnTo>
                    <a:pt x="975930" y="127000"/>
                  </a:lnTo>
                  <a:lnTo>
                    <a:pt x="980249" y="127000"/>
                  </a:lnTo>
                  <a:lnTo>
                    <a:pt x="980249" y="139700"/>
                  </a:lnTo>
                  <a:lnTo>
                    <a:pt x="911415" y="190500"/>
                  </a:lnTo>
                  <a:lnTo>
                    <a:pt x="928623" y="190500"/>
                  </a:lnTo>
                  <a:lnTo>
                    <a:pt x="980249" y="152400"/>
                  </a:lnTo>
                  <a:lnTo>
                    <a:pt x="1000721" y="152400"/>
                  </a:lnTo>
                  <a:lnTo>
                    <a:pt x="983513" y="139700"/>
                  </a:lnTo>
                  <a:lnTo>
                    <a:pt x="983513" y="127000"/>
                  </a:lnTo>
                  <a:lnTo>
                    <a:pt x="1003077" y="114300"/>
                  </a:lnTo>
                  <a:lnTo>
                    <a:pt x="1006117" y="114300"/>
                  </a:lnTo>
                  <a:lnTo>
                    <a:pt x="1035043" y="93215"/>
                  </a:lnTo>
                  <a:close/>
                </a:path>
                <a:path w="1198245" h="1270000">
                  <a:moveTo>
                    <a:pt x="1006117" y="114300"/>
                  </a:moveTo>
                  <a:lnTo>
                    <a:pt x="1003077" y="114300"/>
                  </a:lnTo>
                  <a:lnTo>
                    <a:pt x="1052347" y="152400"/>
                  </a:lnTo>
                  <a:lnTo>
                    <a:pt x="1052347" y="190500"/>
                  </a:lnTo>
                  <a:lnTo>
                    <a:pt x="1055598" y="190500"/>
                  </a:lnTo>
                  <a:lnTo>
                    <a:pt x="1055598" y="152400"/>
                  </a:lnTo>
                  <a:lnTo>
                    <a:pt x="1072806" y="139700"/>
                  </a:lnTo>
                  <a:lnTo>
                    <a:pt x="1052347" y="139700"/>
                  </a:lnTo>
                  <a:lnTo>
                    <a:pt x="1006117" y="114300"/>
                  </a:lnTo>
                  <a:close/>
                </a:path>
                <a:path w="1198245" h="1270000">
                  <a:moveTo>
                    <a:pt x="1127683" y="101600"/>
                  </a:moveTo>
                  <a:lnTo>
                    <a:pt x="1124432" y="101600"/>
                  </a:lnTo>
                  <a:lnTo>
                    <a:pt x="1124432" y="139700"/>
                  </a:lnTo>
                  <a:lnTo>
                    <a:pt x="1055598" y="190500"/>
                  </a:lnTo>
                  <a:lnTo>
                    <a:pt x="1072806" y="190500"/>
                  </a:lnTo>
                  <a:lnTo>
                    <a:pt x="1124432" y="152400"/>
                  </a:lnTo>
                  <a:lnTo>
                    <a:pt x="1144892" y="152400"/>
                  </a:lnTo>
                  <a:lnTo>
                    <a:pt x="1127683" y="139700"/>
                  </a:lnTo>
                  <a:lnTo>
                    <a:pt x="1127683" y="101600"/>
                  </a:lnTo>
                  <a:close/>
                </a:path>
                <a:path w="1198245" h="1270000">
                  <a:moveTo>
                    <a:pt x="1144892" y="101600"/>
                  </a:moveTo>
                  <a:lnTo>
                    <a:pt x="1127683" y="101600"/>
                  </a:lnTo>
                  <a:lnTo>
                    <a:pt x="1196517" y="152400"/>
                  </a:lnTo>
                  <a:lnTo>
                    <a:pt x="1196517" y="190500"/>
                  </a:lnTo>
                  <a:lnTo>
                    <a:pt x="1198143" y="190500"/>
                  </a:lnTo>
                  <a:lnTo>
                    <a:pt x="1198143" y="139700"/>
                  </a:lnTo>
                  <a:lnTo>
                    <a:pt x="1196517" y="139700"/>
                  </a:lnTo>
                  <a:lnTo>
                    <a:pt x="1144892" y="101600"/>
                  </a:lnTo>
                  <a:close/>
                </a:path>
                <a:path w="1198245" h="1270000">
                  <a:moveTo>
                    <a:pt x="975930" y="127000"/>
                  </a:moveTo>
                  <a:lnTo>
                    <a:pt x="846703" y="188702"/>
                  </a:lnTo>
                  <a:lnTo>
                    <a:pt x="878481" y="177800"/>
                  </a:lnTo>
                  <a:lnTo>
                    <a:pt x="881714" y="177800"/>
                  </a:lnTo>
                  <a:lnTo>
                    <a:pt x="908164" y="165100"/>
                  </a:lnTo>
                  <a:lnTo>
                    <a:pt x="911415" y="165100"/>
                  </a:lnTo>
                  <a:lnTo>
                    <a:pt x="975930" y="127000"/>
                  </a:lnTo>
                  <a:close/>
                </a:path>
                <a:path w="1198245" h="1270000">
                  <a:moveTo>
                    <a:pt x="1044850" y="87610"/>
                  </a:moveTo>
                  <a:lnTo>
                    <a:pt x="1041516" y="89516"/>
                  </a:lnTo>
                  <a:lnTo>
                    <a:pt x="1052347" y="101600"/>
                  </a:lnTo>
                  <a:lnTo>
                    <a:pt x="1052347" y="139700"/>
                  </a:lnTo>
                  <a:lnTo>
                    <a:pt x="1055598" y="139700"/>
                  </a:lnTo>
                  <a:lnTo>
                    <a:pt x="1055598" y="101600"/>
                  </a:lnTo>
                  <a:lnTo>
                    <a:pt x="1072806" y="88900"/>
                  </a:lnTo>
                  <a:lnTo>
                    <a:pt x="1044003" y="88900"/>
                  </a:lnTo>
                  <a:lnTo>
                    <a:pt x="1044850" y="87610"/>
                  </a:lnTo>
                  <a:close/>
                </a:path>
                <a:path w="1198245" h="1270000">
                  <a:moveTo>
                    <a:pt x="1127683" y="50800"/>
                  </a:moveTo>
                  <a:lnTo>
                    <a:pt x="1124432" y="50800"/>
                  </a:lnTo>
                  <a:lnTo>
                    <a:pt x="1124432" y="88900"/>
                  </a:lnTo>
                  <a:lnTo>
                    <a:pt x="1055598" y="139700"/>
                  </a:lnTo>
                  <a:lnTo>
                    <a:pt x="1072806" y="139700"/>
                  </a:lnTo>
                  <a:lnTo>
                    <a:pt x="1124432" y="101600"/>
                  </a:lnTo>
                  <a:lnTo>
                    <a:pt x="1144892" y="101600"/>
                  </a:lnTo>
                  <a:lnTo>
                    <a:pt x="1127683" y="88900"/>
                  </a:lnTo>
                  <a:lnTo>
                    <a:pt x="1127683" y="50800"/>
                  </a:lnTo>
                  <a:close/>
                </a:path>
                <a:path w="1198245" h="1270000">
                  <a:moveTo>
                    <a:pt x="1144892" y="50800"/>
                  </a:moveTo>
                  <a:lnTo>
                    <a:pt x="1127683" y="50800"/>
                  </a:lnTo>
                  <a:lnTo>
                    <a:pt x="1196517" y="101600"/>
                  </a:lnTo>
                  <a:lnTo>
                    <a:pt x="1196517" y="139700"/>
                  </a:lnTo>
                  <a:lnTo>
                    <a:pt x="1198143" y="139700"/>
                  </a:lnTo>
                  <a:lnTo>
                    <a:pt x="1198143" y="88900"/>
                  </a:lnTo>
                  <a:lnTo>
                    <a:pt x="1196517" y="88900"/>
                  </a:lnTo>
                  <a:lnTo>
                    <a:pt x="1144892" y="50800"/>
                  </a:lnTo>
                  <a:close/>
                </a:path>
                <a:path w="1198245" h="1270000">
                  <a:moveTo>
                    <a:pt x="1040964" y="88900"/>
                  </a:moveTo>
                  <a:lnTo>
                    <a:pt x="1035043" y="93215"/>
                  </a:lnTo>
                  <a:lnTo>
                    <a:pt x="1041516" y="89516"/>
                  </a:lnTo>
                  <a:lnTo>
                    <a:pt x="1040964" y="88900"/>
                  </a:lnTo>
                  <a:close/>
                </a:path>
                <a:path w="1198245" h="1270000">
                  <a:moveTo>
                    <a:pt x="1055598" y="81467"/>
                  </a:moveTo>
                  <a:lnTo>
                    <a:pt x="1052347" y="83325"/>
                  </a:lnTo>
                  <a:lnTo>
                    <a:pt x="1052347" y="88900"/>
                  </a:lnTo>
                  <a:lnTo>
                    <a:pt x="1055598" y="88900"/>
                  </a:lnTo>
                  <a:lnTo>
                    <a:pt x="1055598" y="81467"/>
                  </a:lnTo>
                  <a:close/>
                </a:path>
                <a:path w="1198245" h="1270000">
                  <a:moveTo>
                    <a:pt x="1129340" y="39322"/>
                  </a:moveTo>
                  <a:lnTo>
                    <a:pt x="1100240" y="55953"/>
                  </a:lnTo>
                  <a:lnTo>
                    <a:pt x="1055598" y="88900"/>
                  </a:lnTo>
                  <a:lnTo>
                    <a:pt x="1072806" y="88900"/>
                  </a:lnTo>
                  <a:lnTo>
                    <a:pt x="1124432" y="50800"/>
                  </a:lnTo>
                  <a:lnTo>
                    <a:pt x="1144892" y="50800"/>
                  </a:lnTo>
                  <a:lnTo>
                    <a:pt x="1129340" y="39322"/>
                  </a:lnTo>
                  <a:close/>
                </a:path>
                <a:path w="1198245" h="1270000">
                  <a:moveTo>
                    <a:pt x="1168500" y="16941"/>
                  </a:moveTo>
                  <a:lnTo>
                    <a:pt x="1165547" y="18629"/>
                  </a:lnTo>
                  <a:lnTo>
                    <a:pt x="1196517" y="50800"/>
                  </a:lnTo>
                  <a:lnTo>
                    <a:pt x="1196517" y="88900"/>
                  </a:lnTo>
                  <a:lnTo>
                    <a:pt x="1198143" y="88900"/>
                  </a:lnTo>
                  <a:lnTo>
                    <a:pt x="1198143" y="38100"/>
                  </a:lnTo>
                  <a:lnTo>
                    <a:pt x="1196517" y="38100"/>
                  </a:lnTo>
                  <a:lnTo>
                    <a:pt x="1168500" y="16941"/>
                  </a:lnTo>
                  <a:close/>
                </a:path>
                <a:path w="1198245" h="1270000">
                  <a:moveTo>
                    <a:pt x="1052347" y="76200"/>
                  </a:moveTo>
                  <a:lnTo>
                    <a:pt x="1044850" y="87610"/>
                  </a:lnTo>
                  <a:lnTo>
                    <a:pt x="1052347" y="83325"/>
                  </a:lnTo>
                  <a:lnTo>
                    <a:pt x="1052347" y="76200"/>
                  </a:lnTo>
                  <a:close/>
                </a:path>
                <a:path w="1198245" h="1270000">
                  <a:moveTo>
                    <a:pt x="1124432" y="38100"/>
                  </a:moveTo>
                  <a:lnTo>
                    <a:pt x="1055598" y="76200"/>
                  </a:lnTo>
                  <a:lnTo>
                    <a:pt x="1055598" y="81467"/>
                  </a:lnTo>
                  <a:lnTo>
                    <a:pt x="1100240" y="55953"/>
                  </a:lnTo>
                  <a:lnTo>
                    <a:pt x="1124432" y="38100"/>
                  </a:lnTo>
                  <a:close/>
                </a:path>
                <a:path w="1198245" h="1270000">
                  <a:moveTo>
                    <a:pt x="1159838" y="12700"/>
                  </a:moveTo>
                  <a:lnTo>
                    <a:pt x="1127683" y="38100"/>
                  </a:lnTo>
                  <a:lnTo>
                    <a:pt x="1129340" y="39322"/>
                  </a:lnTo>
                  <a:lnTo>
                    <a:pt x="1165547" y="18629"/>
                  </a:lnTo>
                  <a:lnTo>
                    <a:pt x="1159838" y="12700"/>
                  </a:lnTo>
                  <a:close/>
                </a:path>
                <a:path w="1198245" h="1270000">
                  <a:moveTo>
                    <a:pt x="1198143" y="0"/>
                  </a:moveTo>
                  <a:lnTo>
                    <a:pt x="1196517" y="929"/>
                  </a:lnTo>
                  <a:lnTo>
                    <a:pt x="1196517" y="38100"/>
                  </a:lnTo>
                  <a:lnTo>
                    <a:pt x="1198143" y="38100"/>
                  </a:lnTo>
                  <a:lnTo>
                    <a:pt x="1198143" y="0"/>
                  </a:lnTo>
                  <a:close/>
                </a:path>
                <a:path w="1198245" h="1270000">
                  <a:moveTo>
                    <a:pt x="1196517" y="0"/>
                  </a:moveTo>
                  <a:lnTo>
                    <a:pt x="1162883" y="12700"/>
                  </a:lnTo>
                  <a:lnTo>
                    <a:pt x="1168500" y="16941"/>
                  </a:lnTo>
                  <a:lnTo>
                    <a:pt x="1196517" y="929"/>
                  </a:lnTo>
                  <a:lnTo>
                    <a:pt x="1196517" y="0"/>
                  </a:lnTo>
                  <a:close/>
                </a:path>
              </a:pathLst>
            </a:custGeom>
            <a:solidFill>
              <a:srgbClr val="EC008C"/>
            </a:solidFill>
          </p:spPr>
          <p:txBody>
            <a:bodyPr wrap="square" lIns="0" tIns="0" rIns="0" bIns="0" rtlCol="0"/>
            <a:lstStyle/>
            <a:p>
              <a:endParaRPr/>
            </a:p>
          </p:txBody>
        </p:sp>
        <p:pic>
          <p:nvPicPr>
            <p:cNvPr id="51" name="object 59"/>
            <p:cNvPicPr/>
            <p:nvPr/>
          </p:nvPicPr>
          <p:blipFill>
            <a:blip r:embed="rId12" cstate="print"/>
            <a:stretch>
              <a:fillRect/>
            </a:stretch>
          </p:blipFill>
          <p:spPr>
            <a:xfrm>
              <a:off x="4117657" y="7326393"/>
              <a:ext cx="203086" cy="240497"/>
            </a:xfrm>
            <a:prstGeom prst="rect">
              <a:avLst/>
            </a:prstGeom>
          </p:spPr>
        </p:pic>
      </p:grpSp>
    </p:spTree>
    <p:extLst>
      <p:ext uri="{BB962C8B-B14F-4D97-AF65-F5344CB8AC3E}">
        <p14:creationId xmlns:p14="http://schemas.microsoft.com/office/powerpoint/2010/main" val="220458088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8316"/>
          </a:xfrm>
          <a:prstGeom prst="rect">
            <a:avLst/>
          </a:prstGeom>
          <a:solidFill>
            <a:srgbClr val="5FC6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Shape 75"/>
          <p:cNvSpPr>
            <a:spLocks noGrp="1"/>
          </p:cNvSpPr>
          <p:nvPr>
            <p:ph type="body" idx="1"/>
          </p:nvPr>
        </p:nvSpPr>
        <p:spPr>
          <a:xfrm>
            <a:off x="582161" y="1338107"/>
            <a:ext cx="8015109" cy="4246685"/>
          </a:xfrm>
          <a:prstGeom prst="rect">
            <a:avLst/>
          </a:prstGeom>
        </p:spPr>
        <p:txBody>
          <a:bodyPr>
            <a:noAutofit/>
          </a:bodyPr>
          <a:lstStyle/>
          <a:p>
            <a:pPr marL="0" indent="0" algn="just">
              <a:buNone/>
            </a:pPr>
            <a:endParaRPr lang="fr-FR" sz="1200" dirty="0">
              <a:latin typeface="Lato" panose="020F0502020204030203" pitchFamily="34" charset="0"/>
            </a:endParaRPr>
          </a:p>
          <a:p>
            <a:pPr algn="just"/>
            <a:r>
              <a:rPr lang="fr-FR" sz="1800" b="1" dirty="0" smtClean="0">
                <a:solidFill>
                  <a:srgbClr val="565656"/>
                </a:solidFill>
                <a:latin typeface="Lato" panose="020F0502020204030203" pitchFamily="34" charset="0"/>
                <a:ea typeface="Lato" panose="020F0502020204030203" pitchFamily="34" charset="0"/>
                <a:cs typeface="Lato" panose="020F0502020204030203" pitchFamily="34" charset="0"/>
              </a:rPr>
              <a:t>Octobre </a:t>
            </a:r>
            <a:r>
              <a:rPr lang="fr-FR" sz="1800" dirty="0" smtClean="0">
                <a:solidFill>
                  <a:srgbClr val="565656"/>
                </a:solidFill>
                <a:latin typeface="Lato" panose="020F0502020204030203" pitchFamily="34" charset="0"/>
                <a:ea typeface="Lato" panose="020F0502020204030203" pitchFamily="34" charset="0"/>
                <a:cs typeface="Lato" panose="020F0502020204030203" pitchFamily="34" charset="0"/>
              </a:rPr>
              <a:t>: Publication </a:t>
            </a:r>
            <a:r>
              <a:rPr lang="fr-FR" sz="1800" dirty="0">
                <a:solidFill>
                  <a:srgbClr val="565656"/>
                </a:solidFill>
                <a:latin typeface="Lato" panose="020F0502020204030203" pitchFamily="34" charset="0"/>
                <a:ea typeface="Lato" panose="020F0502020204030203" pitchFamily="34" charset="0"/>
                <a:cs typeface="Lato" panose="020F0502020204030203" pitchFamily="34" charset="0"/>
              </a:rPr>
              <a:t>des résultats du baromètre annuel </a:t>
            </a:r>
            <a:r>
              <a:rPr lang="fr-FR" sz="1800" dirty="0" smtClean="0">
                <a:solidFill>
                  <a:srgbClr val="565656"/>
                </a:solidFill>
                <a:latin typeface="Lato" panose="020F0502020204030203" pitchFamily="34" charset="0"/>
                <a:ea typeface="Lato" panose="020F0502020204030203" pitchFamily="34" charset="0"/>
                <a:cs typeface="Lato" panose="020F0502020204030203" pitchFamily="34" charset="0"/>
              </a:rPr>
              <a:t>énergie-info</a:t>
            </a:r>
            <a:r>
              <a:rPr lang="fr-FR" sz="1800" dirty="0">
                <a:solidFill>
                  <a:srgbClr val="565656"/>
                </a:solidFill>
                <a:latin typeface="Lato" panose="020F0502020204030203" pitchFamily="34" charset="0"/>
                <a:ea typeface="Lato" panose="020F0502020204030203" pitchFamily="34" charset="0"/>
                <a:cs typeface="Lato" panose="020F0502020204030203" pitchFamily="34" charset="0"/>
              </a:rPr>
              <a:t>. </a:t>
            </a:r>
            <a:endParaRPr lang="fr-FR" sz="1800" dirty="0" smtClean="0">
              <a:solidFill>
                <a:srgbClr val="565656"/>
              </a:solidFill>
              <a:latin typeface="Lato" panose="020F0502020204030203" pitchFamily="34" charset="0"/>
              <a:ea typeface="Lato" panose="020F0502020204030203" pitchFamily="34" charset="0"/>
              <a:cs typeface="Lato" panose="020F0502020204030203" pitchFamily="34" charset="0"/>
            </a:endParaRPr>
          </a:p>
          <a:p>
            <a:pPr marL="0" indent="0" algn="just">
              <a:buNone/>
            </a:pPr>
            <a:endParaRPr lang="fr-FR" sz="1800" b="1" dirty="0" smtClean="0">
              <a:solidFill>
                <a:srgbClr val="565656"/>
              </a:solidFill>
              <a:latin typeface="Lato" panose="020F0502020204030203" pitchFamily="34" charset="0"/>
              <a:ea typeface="Lato" panose="020F0502020204030203" pitchFamily="34" charset="0"/>
              <a:cs typeface="Lato" panose="020F0502020204030203" pitchFamily="34" charset="0"/>
            </a:endParaRPr>
          </a:p>
          <a:p>
            <a:pPr algn="just"/>
            <a:r>
              <a:rPr lang="fr-FR" sz="1800" b="1" dirty="0" smtClean="0">
                <a:solidFill>
                  <a:srgbClr val="565656"/>
                </a:solidFill>
                <a:latin typeface="Lato" panose="020F0502020204030203" pitchFamily="34" charset="0"/>
                <a:ea typeface="Lato" panose="020F0502020204030203" pitchFamily="34" charset="0"/>
                <a:cs typeface="Lato" panose="020F0502020204030203" pitchFamily="34" charset="0"/>
              </a:rPr>
              <a:t>Mars </a:t>
            </a:r>
            <a:r>
              <a:rPr lang="fr-FR" sz="1800" b="1" dirty="0">
                <a:solidFill>
                  <a:srgbClr val="565656"/>
                </a:solidFill>
                <a:latin typeface="Lato" panose="020F0502020204030203" pitchFamily="34" charset="0"/>
                <a:ea typeface="Lato" panose="020F0502020204030203" pitchFamily="34" charset="0"/>
                <a:cs typeface="Lato" panose="020F0502020204030203" pitchFamily="34" charset="0"/>
              </a:rPr>
              <a:t>: </a:t>
            </a:r>
          </a:p>
          <a:p>
            <a:pPr lvl="1" algn="just">
              <a:spcAft>
                <a:spcPts val="400"/>
              </a:spcAft>
              <a:buClr>
                <a:srgbClr val="5FC6D0"/>
              </a:buClr>
              <a:buFont typeface="Arial" panose="020B0604020202020204" pitchFamily="34" charset="0"/>
              <a:buChar char="•"/>
              <a:tabLst>
                <a:tab pos="6276975" algn="l"/>
              </a:tabLst>
            </a:pPr>
            <a:r>
              <a:rPr lang="fr-FR" sz="1800" dirty="0">
                <a:solidFill>
                  <a:srgbClr val="565656"/>
                </a:solidFill>
                <a:latin typeface="Lato" panose="020F0502020204030203" pitchFamily="34" charset="0"/>
                <a:ea typeface="Lato" panose="020F0502020204030203" pitchFamily="34" charset="0"/>
                <a:cs typeface="Lato" panose="020F0502020204030203" pitchFamily="34" charset="0"/>
              </a:rPr>
              <a:t>Diffusion des chiffres de coupures pour </a:t>
            </a:r>
            <a:r>
              <a:rPr lang="fr-FR" sz="1800" dirty="0" smtClean="0">
                <a:solidFill>
                  <a:srgbClr val="565656"/>
                </a:solidFill>
                <a:latin typeface="Lato" panose="020F0502020204030203" pitchFamily="34" charset="0"/>
                <a:ea typeface="Lato" panose="020F0502020204030203" pitchFamily="34" charset="0"/>
                <a:cs typeface="Lato" panose="020F0502020204030203" pitchFamily="34" charset="0"/>
              </a:rPr>
              <a:t>impayé </a:t>
            </a:r>
            <a:r>
              <a:rPr lang="fr-FR" sz="1800" dirty="0">
                <a:solidFill>
                  <a:srgbClr val="565656"/>
                </a:solidFill>
                <a:latin typeface="Lato" panose="020F0502020204030203" pitchFamily="34" charset="0"/>
                <a:ea typeface="Lato" panose="020F0502020204030203" pitchFamily="34" charset="0"/>
                <a:cs typeface="Lato" panose="020F0502020204030203" pitchFamily="34" charset="0"/>
              </a:rPr>
              <a:t>;</a:t>
            </a:r>
          </a:p>
          <a:p>
            <a:pPr lvl="1" algn="just">
              <a:spcAft>
                <a:spcPts val="400"/>
              </a:spcAft>
              <a:buClr>
                <a:srgbClr val="5FC6D0"/>
              </a:buClr>
              <a:buFont typeface="Arial" panose="020B0604020202020204" pitchFamily="34" charset="0"/>
              <a:buChar char="•"/>
              <a:tabLst>
                <a:tab pos="6276975" algn="l"/>
              </a:tabLst>
            </a:pPr>
            <a:r>
              <a:rPr lang="fr-FR" sz="1800" dirty="0">
                <a:solidFill>
                  <a:srgbClr val="565656"/>
                </a:solidFill>
                <a:latin typeface="Lato" panose="020F0502020204030203" pitchFamily="34" charset="0"/>
                <a:ea typeface="Lato" panose="020F0502020204030203" pitchFamily="34" charset="0"/>
                <a:cs typeface="Lato" panose="020F0502020204030203" pitchFamily="34" charset="0"/>
              </a:rPr>
              <a:t>Diffusion de l’enquête de satisfaction des </a:t>
            </a:r>
            <a:r>
              <a:rPr lang="fr-FR" sz="1800" dirty="0" smtClean="0">
                <a:solidFill>
                  <a:srgbClr val="565656"/>
                </a:solidFill>
                <a:latin typeface="Lato" panose="020F0502020204030203" pitchFamily="34" charset="0"/>
                <a:ea typeface="Lato" panose="020F0502020204030203" pitchFamily="34" charset="0"/>
                <a:cs typeface="Lato" panose="020F0502020204030203" pitchFamily="34" charset="0"/>
              </a:rPr>
              <a:t>services </a:t>
            </a:r>
            <a:r>
              <a:rPr lang="fr-FR" sz="1800" dirty="0">
                <a:solidFill>
                  <a:srgbClr val="565656"/>
                </a:solidFill>
                <a:latin typeface="Lato" panose="020F0502020204030203" pitchFamily="34" charset="0"/>
                <a:ea typeface="Lato" panose="020F0502020204030203" pitchFamily="34" charset="0"/>
                <a:cs typeface="Lato" panose="020F0502020204030203" pitchFamily="34" charset="0"/>
              </a:rPr>
              <a:t>du </a:t>
            </a:r>
            <a:r>
              <a:rPr lang="fr-FR" sz="1800" dirty="0" smtClean="0">
                <a:solidFill>
                  <a:srgbClr val="565656"/>
                </a:solidFill>
                <a:latin typeface="Lato" panose="020F0502020204030203" pitchFamily="34" charset="0"/>
                <a:ea typeface="Lato" panose="020F0502020204030203" pitchFamily="34" charset="0"/>
                <a:cs typeface="Lato" panose="020F0502020204030203" pitchFamily="34" charset="0"/>
              </a:rPr>
              <a:t>médiateur national de l’énergie.</a:t>
            </a:r>
          </a:p>
          <a:p>
            <a:pPr algn="just"/>
            <a:endParaRPr lang="fr-FR" sz="1800" b="1" dirty="0">
              <a:solidFill>
                <a:srgbClr val="565656"/>
              </a:solidFill>
              <a:latin typeface="Lato" panose="020F0502020204030203" pitchFamily="34" charset="0"/>
              <a:ea typeface="Lato" panose="020F0502020204030203" pitchFamily="34" charset="0"/>
              <a:cs typeface="Lato" panose="020F0502020204030203" pitchFamily="34" charset="0"/>
            </a:endParaRPr>
          </a:p>
          <a:p>
            <a:pPr algn="just"/>
            <a:r>
              <a:rPr lang="fr-FR" sz="1800" b="1" dirty="0" smtClean="0">
                <a:solidFill>
                  <a:srgbClr val="565656"/>
                </a:solidFill>
                <a:latin typeface="Lato" panose="020F0502020204030203" pitchFamily="34" charset="0"/>
                <a:ea typeface="Lato" panose="020F0502020204030203" pitchFamily="34" charset="0"/>
                <a:cs typeface="Lato" panose="020F0502020204030203" pitchFamily="34" charset="0"/>
              </a:rPr>
              <a:t>Mai</a:t>
            </a:r>
            <a:r>
              <a:rPr lang="fr-FR" sz="1800" dirty="0">
                <a:solidFill>
                  <a:srgbClr val="565656"/>
                </a:solidFill>
                <a:latin typeface="Lato" panose="020F0502020204030203" pitchFamily="34" charset="0"/>
                <a:ea typeface="Lato" panose="020F0502020204030203" pitchFamily="34" charset="0"/>
                <a:cs typeface="Lato" panose="020F0502020204030203" pitchFamily="34" charset="0"/>
              </a:rPr>
              <a:t> : publication du rapport d’activité </a:t>
            </a:r>
            <a:r>
              <a:rPr lang="fr-FR" sz="1800" dirty="0" smtClean="0">
                <a:solidFill>
                  <a:srgbClr val="565656"/>
                </a:solidFill>
                <a:latin typeface="Lato" panose="020F0502020204030203" pitchFamily="34" charset="0"/>
                <a:ea typeface="Lato" panose="020F0502020204030203" pitchFamily="34" charset="0"/>
                <a:cs typeface="Lato" panose="020F0502020204030203" pitchFamily="34" charset="0"/>
              </a:rPr>
              <a:t>annuel.</a:t>
            </a:r>
            <a:endParaRPr lang="fr-FR" sz="1800" dirty="0">
              <a:solidFill>
                <a:srgbClr val="565656"/>
              </a:solidFill>
              <a:latin typeface="Lato" panose="020F0502020204030203" pitchFamily="34" charset="0"/>
              <a:ea typeface="Lato" panose="020F0502020204030203" pitchFamily="34" charset="0"/>
              <a:cs typeface="Lato" panose="020F0502020204030203" pitchFamily="34" charset="0"/>
            </a:endParaRPr>
          </a:p>
          <a:p>
            <a:pPr marL="0" indent="0" algn="just">
              <a:buNone/>
            </a:pPr>
            <a:endParaRPr lang="fr-FR" sz="1800" dirty="0">
              <a:solidFill>
                <a:srgbClr val="565656"/>
              </a:solidFill>
              <a:latin typeface="Lato" panose="020F0502020204030203" pitchFamily="34" charset="0"/>
              <a:ea typeface="Lato" panose="020F0502020204030203" pitchFamily="34" charset="0"/>
              <a:cs typeface="Lato" panose="020F0502020204030203" pitchFamily="34" charset="0"/>
            </a:endParaRPr>
          </a:p>
          <a:p>
            <a:pPr marL="0" indent="0">
              <a:buNone/>
            </a:pPr>
            <a:r>
              <a:rPr lang="fr-FR" sz="1800" dirty="0">
                <a:solidFill>
                  <a:srgbClr val="565656"/>
                </a:solidFill>
                <a:latin typeface="Lato" panose="020F0502020204030203" pitchFamily="34" charset="0"/>
                <a:ea typeface="Lato" panose="020F0502020204030203" pitchFamily="34" charset="0"/>
                <a:cs typeface="Lato" panose="020F0502020204030203" pitchFamily="34" charset="0"/>
              </a:rPr>
              <a:t>Et aussi, </a:t>
            </a:r>
            <a:r>
              <a:rPr lang="fr-FR" sz="1800" dirty="0" smtClean="0">
                <a:solidFill>
                  <a:srgbClr val="565656"/>
                </a:solidFill>
                <a:latin typeface="Lato" panose="020F0502020204030203" pitchFamily="34" charset="0"/>
                <a:ea typeface="Lato" panose="020F0502020204030203" pitchFamily="34" charset="0"/>
                <a:cs typeface="Lato" panose="020F0502020204030203" pitchFamily="34" charset="0"/>
              </a:rPr>
              <a:t>1 </a:t>
            </a:r>
            <a:r>
              <a:rPr lang="fr-FR" sz="1800" dirty="0">
                <a:solidFill>
                  <a:srgbClr val="565656"/>
                </a:solidFill>
                <a:latin typeface="Lato" panose="020F0502020204030203" pitchFamily="34" charset="0"/>
                <a:ea typeface="Lato" panose="020F0502020204030203" pitchFamily="34" charset="0"/>
                <a:cs typeface="Lato" panose="020F0502020204030203" pitchFamily="34" charset="0"/>
              </a:rPr>
              <a:t>à </a:t>
            </a:r>
            <a:r>
              <a:rPr lang="fr-FR" sz="1800" dirty="0" smtClean="0">
                <a:solidFill>
                  <a:srgbClr val="565656"/>
                </a:solidFill>
                <a:latin typeface="Lato" panose="020F0502020204030203" pitchFamily="34" charset="0"/>
                <a:ea typeface="Lato" panose="020F0502020204030203" pitchFamily="34" charset="0"/>
                <a:cs typeface="Lato" panose="020F0502020204030203" pitchFamily="34" charset="0"/>
              </a:rPr>
              <a:t>2 </a:t>
            </a:r>
            <a:r>
              <a:rPr lang="fr-FR" sz="1800" dirty="0">
                <a:solidFill>
                  <a:srgbClr val="565656"/>
                </a:solidFill>
                <a:latin typeface="Lato" panose="020F0502020204030203" pitchFamily="34" charset="0"/>
                <a:ea typeface="Lato" panose="020F0502020204030203" pitchFamily="34" charset="0"/>
                <a:cs typeface="Lato" panose="020F0502020204030203" pitchFamily="34" charset="0"/>
              </a:rPr>
              <a:t>fois par an, diffusion de la </a:t>
            </a:r>
            <a:r>
              <a:rPr lang="fr-FR" sz="1800" dirty="0">
                <a:solidFill>
                  <a:srgbClr val="565656"/>
                </a:solidFill>
                <a:latin typeface="Lato" panose="020F0502020204030203" pitchFamily="34" charset="0"/>
                <a:ea typeface="Lato" panose="020F0502020204030203" pitchFamily="34" charset="0"/>
                <a:cs typeface="Lato" panose="020F0502020204030203" pitchFamily="34" charset="0"/>
                <a:hlinkClick r:id="rId2"/>
              </a:rPr>
              <a:t>lettre d’information du médiateur</a:t>
            </a:r>
            <a:r>
              <a:rPr lang="fr-FR" sz="1800" dirty="0">
                <a:solidFill>
                  <a:srgbClr val="565656"/>
                </a:solidFill>
                <a:latin typeface="Lato" panose="020F0502020204030203" pitchFamily="34" charset="0"/>
                <a:ea typeface="Lato" panose="020F0502020204030203" pitchFamily="34" charset="0"/>
                <a:cs typeface="Lato" panose="020F0502020204030203" pitchFamily="34" charset="0"/>
              </a:rPr>
              <a:t>.</a:t>
            </a:r>
          </a:p>
          <a:p>
            <a:pPr algn="just"/>
            <a:endParaRPr lang="fr-FR" sz="1800" dirty="0">
              <a:latin typeface="Lato" panose="020F0502020204030203" pitchFamily="34" charset="0"/>
            </a:endParaRPr>
          </a:p>
        </p:txBody>
      </p:sp>
      <p:sp>
        <p:nvSpPr>
          <p:cNvPr id="76" name="Shape 76"/>
          <p:cNvSpPr>
            <a:spLocks noGrp="1"/>
          </p:cNvSpPr>
          <p:nvPr>
            <p:ph type="sldNum" sz="quarter" idx="2"/>
          </p:nvPr>
        </p:nvSpPr>
        <p:spPr>
          <a:xfrm>
            <a:off x="4493450" y="6448742"/>
            <a:ext cx="386281" cy="2819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12</a:t>
            </a:fld>
            <a:endParaRPr dirty="0"/>
          </a:p>
        </p:txBody>
      </p:sp>
      <p:sp>
        <p:nvSpPr>
          <p:cNvPr id="77" name="Shape 77"/>
          <p:cNvSpPr/>
          <p:nvPr/>
        </p:nvSpPr>
        <p:spPr>
          <a:xfrm>
            <a:off x="680483" y="426523"/>
            <a:ext cx="7370238"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00000"/>
              </a:lnSpc>
              <a:spcBef>
                <a:spcPts val="0"/>
              </a:spcBef>
              <a:defRPr sz="3200" b="0" cap="all" spc="0">
                <a:solidFill>
                  <a:srgbClr val="212959"/>
                </a:solidFill>
                <a:latin typeface="League Gothic"/>
                <a:ea typeface="League Gothic"/>
                <a:cs typeface="League Gothic"/>
                <a:sym typeface="League Gothic"/>
              </a:defRPr>
            </a:pPr>
            <a:r>
              <a:rPr lang="fr-FR" sz="3200" dirty="0" smtClean="0">
                <a:solidFill>
                  <a:srgbClr val="000092"/>
                </a:solidFill>
              </a:rPr>
              <a:t>NOS </a:t>
            </a:r>
            <a:r>
              <a:rPr lang="fr-FR" sz="3200" dirty="0">
                <a:solidFill>
                  <a:srgbClr val="000092"/>
                </a:solidFill>
              </a:rPr>
              <a:t>PROCHAINES </a:t>
            </a:r>
            <a:r>
              <a:rPr lang="fr-FR" sz="3200" dirty="0" smtClean="0">
                <a:solidFill>
                  <a:srgbClr val="000092"/>
                </a:solidFill>
              </a:rPr>
              <a:t>DATES</a:t>
            </a:r>
            <a:endParaRPr dirty="0">
              <a:solidFill>
                <a:srgbClr val="000092"/>
              </a:solidFill>
            </a:endParaRP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36893"/>
          <a:stretch/>
        </p:blipFill>
        <p:spPr>
          <a:xfrm>
            <a:off x="7655441" y="6058573"/>
            <a:ext cx="1290049" cy="672110"/>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r="64959"/>
          <a:stretch/>
        </p:blipFill>
        <p:spPr>
          <a:xfrm>
            <a:off x="136576" y="5931027"/>
            <a:ext cx="852255" cy="799656"/>
          </a:xfrm>
          <a:prstGeom prst="rect">
            <a:avLst/>
          </a:prstGeom>
        </p:spPr>
      </p:pic>
      <p:sp>
        <p:nvSpPr>
          <p:cNvPr id="9" name="Rectangle 8"/>
          <p:cNvSpPr/>
          <p:nvPr/>
        </p:nvSpPr>
        <p:spPr>
          <a:xfrm>
            <a:off x="680483" y="1210993"/>
            <a:ext cx="734425" cy="64034"/>
          </a:xfrm>
          <a:prstGeom prst="rect">
            <a:avLst/>
          </a:prstGeom>
          <a:solidFill>
            <a:srgbClr val="000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662909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48316"/>
          </a:xfrm>
          <a:prstGeom prst="rect">
            <a:avLst/>
          </a:prstGeom>
          <a:solidFill>
            <a:srgbClr val="5FC6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p:cNvSpPr>
            <a:spLocks noGrp="1"/>
          </p:cNvSpPr>
          <p:nvPr>
            <p:ph type="body" idx="1"/>
          </p:nvPr>
        </p:nvSpPr>
        <p:spPr>
          <a:xfrm>
            <a:off x="325380" y="1337704"/>
            <a:ext cx="8722420" cy="3652498"/>
          </a:xfrm>
        </p:spPr>
        <p:txBody>
          <a:bodyPr>
            <a:noAutofit/>
          </a:bodyPr>
          <a:lstStyle/>
          <a:p>
            <a:pPr marL="174625" lvl="1" indent="0" algn="just">
              <a:lnSpc>
                <a:spcPct val="100000"/>
              </a:lnSpc>
              <a:buNone/>
              <a:tabLst>
                <a:tab pos="7532688" algn="l"/>
              </a:tabLst>
            </a:pP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Chaque année, le médiateur national de l'énergie interroge les consommateurs particuliers afin de mesurer l’évolution de leur connaissance et perception du marché de l’électricité et du gaz naturel. Les résultats sont publiés sur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son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hlinkClick r:id="rId2"/>
              </a:rPr>
              <a:t>site</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a:t>
            </a:r>
          </a:p>
          <a:p>
            <a:pPr marL="174625" lvl="1" indent="0" algn="just">
              <a:lnSpc>
                <a:spcPct val="100000"/>
              </a:lnSpc>
              <a:buNone/>
              <a:tabLst>
                <a:tab pos="7532688" algn="l"/>
              </a:tabLst>
            </a:pPr>
            <a:endParaRPr lang="fr-FR" sz="1600" dirty="0">
              <a:solidFill>
                <a:srgbClr val="565656"/>
              </a:solidFill>
              <a:latin typeface="Lato" panose="020F0502020204030203" pitchFamily="34" charset="0"/>
              <a:ea typeface="Lato" panose="020F0502020204030203" pitchFamily="34" charset="0"/>
              <a:cs typeface="Lato" panose="020F0502020204030203" pitchFamily="34" charset="0"/>
            </a:endParaRPr>
          </a:p>
          <a:p>
            <a:pPr fontAlgn="base"/>
            <a:r>
              <a:rPr lang="fr-FR" sz="1700" b="1" dirty="0">
                <a:solidFill>
                  <a:srgbClr val="565656"/>
                </a:solidFill>
                <a:latin typeface="Lato" panose="020F0502020204030203" pitchFamily="34" charset="0"/>
                <a:ea typeface="Lato" panose="020F0502020204030203" pitchFamily="34" charset="0"/>
                <a:cs typeface="Lato" panose="020F0502020204030203" pitchFamily="34" charset="0"/>
              </a:rPr>
              <a:t>La sobriété énergétique est avant tout motivée par des raisons économiques, plutôt que souhaitée pour des enjeux écologiques. </a:t>
            </a:r>
            <a:endParaRPr lang="fr-FR" sz="1700" b="1" dirty="0" smtClean="0">
              <a:solidFill>
                <a:srgbClr val="565656"/>
              </a:solidFill>
              <a:latin typeface="Lato" panose="020F0502020204030203" pitchFamily="34" charset="0"/>
              <a:ea typeface="Lato" panose="020F0502020204030203" pitchFamily="34" charset="0"/>
              <a:cs typeface="Lato" panose="020F0502020204030203" pitchFamily="34" charset="0"/>
            </a:endParaRPr>
          </a:p>
          <a:p>
            <a:pPr lvl="1" fontAlgn="base"/>
            <a:r>
              <a:rPr lang="fr-FR" sz="1200" dirty="0">
                <a:solidFill>
                  <a:srgbClr val="565656"/>
                </a:solidFill>
                <a:latin typeface="Lato" panose="020F0502020204030203" pitchFamily="34" charset="0"/>
                <a:ea typeface="Lato" panose="020F0502020204030203" pitchFamily="34" charset="0"/>
                <a:cs typeface="Lato" panose="020F0502020204030203" pitchFamily="34" charset="0"/>
              </a:rPr>
              <a:t>46% des consommateurs interrogés déclarent avoir adapté leurs comportements pour participer aux efforts de sobriété énergétique l’hiver dernier, alors qu’en septembre 2022, seulement 31% pensaient pouvoir diminuer leur consommation d’énergie.</a:t>
            </a:r>
          </a:p>
          <a:p>
            <a:pPr lvl="1" fontAlgn="base"/>
            <a:endParaRPr lang="fr-FR" sz="1200" dirty="0">
              <a:solidFill>
                <a:srgbClr val="565656"/>
              </a:solidFill>
              <a:latin typeface="Lato" panose="020F0502020204030203" pitchFamily="34" charset="0"/>
              <a:ea typeface="Lato" panose="020F0502020204030203" pitchFamily="34" charset="0"/>
              <a:cs typeface="Lato" panose="020F0502020204030203" pitchFamily="34" charset="0"/>
            </a:endParaRPr>
          </a:p>
          <a:p>
            <a:pPr lvl="1" fontAlgn="base"/>
            <a:r>
              <a:rPr lang="fr-FR" sz="1200" dirty="0">
                <a:solidFill>
                  <a:srgbClr val="565656"/>
                </a:solidFill>
                <a:latin typeface="Lato" panose="020F0502020204030203" pitchFamily="34" charset="0"/>
                <a:ea typeface="Lato" panose="020F0502020204030203" pitchFamily="34" charset="0"/>
                <a:cs typeface="Lato" panose="020F0502020204030203" pitchFamily="34" charset="0"/>
              </a:rPr>
              <a:t>Ces efforts ont été principalement motivés par la volonté de faire baisser les factures d’énergie (83%). Pour l’hiver à venir, les motivations liées à des raisons écologiques et au risque d’une pénurie énergétique sont moins souvent évoquées que l’année dernière (respectivement 42% avec -8 pts et 34% avec -11 pts). La baisse des factures d’énergie reste le premier motif (85%).</a:t>
            </a:r>
          </a:p>
          <a:p>
            <a:pPr fontAlgn="base"/>
            <a:r>
              <a:rPr lang="fr-FR" sz="1700" b="1" dirty="0">
                <a:solidFill>
                  <a:srgbClr val="565656"/>
                </a:solidFill>
                <a:latin typeface="Lato" panose="020F0502020204030203" pitchFamily="34" charset="0"/>
                <a:ea typeface="Lato" panose="020F0502020204030203" pitchFamily="34" charset="0"/>
                <a:cs typeface="Lato" panose="020F0502020204030203" pitchFamily="34" charset="0"/>
              </a:rPr>
              <a:t>Des factures d’énergie qui pèsent de plus en plus sur le budget des </a:t>
            </a:r>
            <a:r>
              <a:rPr lang="fr-FR" sz="1700" b="1" dirty="0" smtClean="0">
                <a:solidFill>
                  <a:srgbClr val="565656"/>
                </a:solidFill>
                <a:latin typeface="Lato" panose="020F0502020204030203" pitchFamily="34" charset="0"/>
                <a:ea typeface="Lato" panose="020F0502020204030203" pitchFamily="34" charset="0"/>
                <a:cs typeface="Lato" panose="020F0502020204030203" pitchFamily="34" charset="0"/>
              </a:rPr>
              <a:t>consommateurs</a:t>
            </a:r>
          </a:p>
          <a:p>
            <a:pPr lvl="1" fontAlgn="base"/>
            <a:r>
              <a:rPr lang="fr-FR" sz="1200" dirty="0">
                <a:solidFill>
                  <a:srgbClr val="565656"/>
                </a:solidFill>
                <a:latin typeface="Lato" panose="020F0502020204030203" pitchFamily="34" charset="0"/>
                <a:ea typeface="Lato" panose="020F0502020204030203" pitchFamily="34" charset="0"/>
                <a:cs typeface="Lato" panose="020F0502020204030203" pitchFamily="34" charset="0"/>
              </a:rPr>
              <a:t>Avec l’inflation, la consommation d’énergie reste un sujet de préoccupation pour les consommateurs d’énergie :</a:t>
            </a:r>
          </a:p>
          <a:p>
            <a:pPr lvl="1" fontAlgn="base"/>
            <a:r>
              <a:rPr lang="fr-FR" sz="1200" dirty="0">
                <a:solidFill>
                  <a:srgbClr val="565656"/>
                </a:solidFill>
                <a:latin typeface="Lato" panose="020F0502020204030203" pitchFamily="34" charset="0"/>
                <a:ea typeface="Lato" panose="020F0502020204030203" pitchFamily="34" charset="0"/>
                <a:cs typeface="Lato" panose="020F0502020204030203" pitchFamily="34" charset="0"/>
              </a:rPr>
              <a:t>89% des foyers interrogés déclarent être préoccupés par leur consommation d’énergie ;</a:t>
            </a:r>
          </a:p>
          <a:p>
            <a:pPr lvl="1" fontAlgn="base"/>
            <a:r>
              <a:rPr lang="fr-FR" sz="1200" dirty="0">
                <a:solidFill>
                  <a:srgbClr val="565656"/>
                </a:solidFill>
                <a:latin typeface="Lato" panose="020F0502020204030203" pitchFamily="34" charset="0"/>
                <a:ea typeface="Lato" panose="020F0502020204030203" pitchFamily="34" charset="0"/>
                <a:cs typeface="Lato" panose="020F0502020204030203" pitchFamily="34" charset="0"/>
              </a:rPr>
              <a:t>79 % des foyers interrogés déclarent avoir réduit le chauffage chez eux pour ne pas avoir de factures trop élevées ; ils étaient 69 % en 2022 et 53 % en 2020 ;</a:t>
            </a:r>
          </a:p>
          <a:p>
            <a:pPr lvl="1" fontAlgn="base"/>
            <a:r>
              <a:rPr lang="fr-FR" sz="1200" dirty="0">
                <a:solidFill>
                  <a:srgbClr val="565656"/>
                </a:solidFill>
                <a:latin typeface="Lato" panose="020F0502020204030203" pitchFamily="34" charset="0"/>
                <a:ea typeface="Lato" panose="020F0502020204030203" pitchFamily="34" charset="0"/>
                <a:cs typeface="Lato" panose="020F0502020204030203" pitchFamily="34" charset="0"/>
              </a:rPr>
              <a:t>31% des consommateurs d’énergie ont déclaré avoir eu des difficultés à payer leurs factures d’énergie. Ils sont 55% parmi les moins de 35 ans et 46% parmi les artisans et commerçants.</a:t>
            </a:r>
          </a:p>
          <a:p>
            <a:pPr fontAlgn="base"/>
            <a:endParaRPr lang="fr-FR" sz="1500" dirty="0"/>
          </a:p>
          <a:p>
            <a:pPr marL="0" lvl="1" indent="0" algn="ctr">
              <a:spcAft>
                <a:spcPts val="600"/>
              </a:spcAft>
              <a:buNone/>
            </a:pPr>
            <a:r>
              <a:rPr lang="fr-FR" sz="1600" i="1" dirty="0" smtClean="0">
                <a:solidFill>
                  <a:srgbClr val="565656"/>
                </a:solidFill>
                <a:latin typeface="Lato" panose="020F0502020204030203" pitchFamily="34" charset="0"/>
                <a:ea typeface="Lato" panose="020F0502020204030203" pitchFamily="34" charset="0"/>
                <a:cs typeface="Lato" panose="020F0502020204030203" pitchFamily="34" charset="0"/>
                <a:hlinkClick r:id="rId3"/>
              </a:rPr>
              <a:t>Extraits </a:t>
            </a:r>
            <a:r>
              <a:rPr lang="fr-FR" sz="1600" i="1" dirty="0">
                <a:solidFill>
                  <a:srgbClr val="565656"/>
                </a:solidFill>
                <a:latin typeface="Lato" panose="020F0502020204030203" pitchFamily="34" charset="0"/>
                <a:ea typeface="Lato" panose="020F0502020204030203" pitchFamily="34" charset="0"/>
                <a:cs typeface="Lato" panose="020F0502020204030203" pitchFamily="34" charset="0"/>
                <a:hlinkClick r:id="rId3"/>
              </a:rPr>
              <a:t>du Baromètre du médiateur publié en octobre </a:t>
            </a:r>
            <a:r>
              <a:rPr lang="fr-FR" sz="1600" i="1" dirty="0" smtClean="0">
                <a:solidFill>
                  <a:srgbClr val="565656"/>
                </a:solidFill>
                <a:latin typeface="Lato" panose="020F0502020204030203" pitchFamily="34" charset="0"/>
                <a:ea typeface="Lato" panose="020F0502020204030203" pitchFamily="34" charset="0"/>
                <a:cs typeface="Lato" panose="020F0502020204030203" pitchFamily="34" charset="0"/>
                <a:hlinkClick r:id="rId3"/>
              </a:rPr>
              <a:t>2023 </a:t>
            </a:r>
            <a:endParaRPr lang="fr-FR" sz="1600" i="1" dirty="0">
              <a:solidFill>
                <a:srgbClr val="565656"/>
              </a:solidFill>
              <a:latin typeface="Lato" panose="020F0502020204030203" pitchFamily="34" charset="0"/>
              <a:ea typeface="Lato" panose="020F0502020204030203" pitchFamily="34" charset="0"/>
              <a:cs typeface="Lato" panose="020F0502020204030203" pitchFamily="34" charset="0"/>
            </a:endParaRPr>
          </a:p>
        </p:txBody>
      </p:sp>
      <p:sp>
        <p:nvSpPr>
          <p:cNvPr id="3" name="Shape 77"/>
          <p:cNvSpPr/>
          <p:nvPr/>
        </p:nvSpPr>
        <p:spPr>
          <a:xfrm>
            <a:off x="599746" y="435060"/>
            <a:ext cx="7370238"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00000"/>
              </a:lnSpc>
              <a:spcBef>
                <a:spcPts val="0"/>
              </a:spcBef>
              <a:defRPr sz="3200" b="0" cap="all" spc="0">
                <a:solidFill>
                  <a:srgbClr val="212959"/>
                </a:solidFill>
                <a:latin typeface="League Gothic"/>
                <a:ea typeface="League Gothic"/>
                <a:cs typeface="League Gothic"/>
                <a:sym typeface="League Gothic"/>
              </a:defRPr>
            </a:pPr>
            <a:r>
              <a:rPr lang="fr-FR" dirty="0" smtClean="0">
                <a:solidFill>
                  <a:srgbClr val="000092"/>
                </a:solidFill>
              </a:rPr>
              <a:t>Le Baromètre Energie-Info</a:t>
            </a:r>
            <a:endParaRPr dirty="0">
              <a:solidFill>
                <a:srgbClr val="000092"/>
              </a:solidFill>
            </a:endParaRPr>
          </a:p>
        </p:txBody>
      </p:sp>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l="36893"/>
          <a:stretch/>
        </p:blipFill>
        <p:spPr>
          <a:xfrm>
            <a:off x="7655441" y="6058573"/>
            <a:ext cx="1290049" cy="672110"/>
          </a:xfrm>
          <a:prstGeom prst="rect">
            <a:avLst/>
          </a:prstGeom>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r="64959"/>
          <a:stretch/>
        </p:blipFill>
        <p:spPr>
          <a:xfrm>
            <a:off x="136576" y="5931027"/>
            <a:ext cx="852255" cy="799656"/>
          </a:xfrm>
          <a:prstGeom prst="rect">
            <a:avLst/>
          </a:prstGeom>
        </p:spPr>
      </p:pic>
      <p:sp>
        <p:nvSpPr>
          <p:cNvPr id="8" name="Rectangle 7"/>
          <p:cNvSpPr/>
          <p:nvPr/>
        </p:nvSpPr>
        <p:spPr>
          <a:xfrm>
            <a:off x="680483" y="1210993"/>
            <a:ext cx="734425" cy="64034"/>
          </a:xfrm>
          <a:prstGeom prst="rect">
            <a:avLst/>
          </a:prstGeom>
          <a:solidFill>
            <a:srgbClr val="000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Shape 76"/>
          <p:cNvSpPr>
            <a:spLocks noGrp="1"/>
          </p:cNvSpPr>
          <p:nvPr>
            <p:ph type="sldNum" sz="quarter" idx="2"/>
          </p:nvPr>
        </p:nvSpPr>
        <p:spPr>
          <a:xfrm>
            <a:off x="4493450" y="6448742"/>
            <a:ext cx="386281" cy="2819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13</a:t>
            </a:fld>
            <a:endParaRPr dirty="0"/>
          </a:p>
        </p:txBody>
      </p:sp>
    </p:spTree>
    <p:extLst>
      <p:ext uri="{BB962C8B-B14F-4D97-AF65-F5344CB8AC3E}">
        <p14:creationId xmlns:p14="http://schemas.microsoft.com/office/powerpoint/2010/main" val="36838152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8316"/>
          </a:xfrm>
          <a:prstGeom prst="rect">
            <a:avLst/>
          </a:prstGeom>
          <a:solidFill>
            <a:srgbClr val="5FC6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Shape 75"/>
          <p:cNvSpPr>
            <a:spLocks noGrp="1"/>
          </p:cNvSpPr>
          <p:nvPr>
            <p:ph type="body" idx="1"/>
          </p:nvPr>
        </p:nvSpPr>
        <p:spPr>
          <a:xfrm>
            <a:off x="388210" y="1574647"/>
            <a:ext cx="8595546" cy="2736096"/>
          </a:xfrm>
          <a:prstGeom prst="rect">
            <a:avLst/>
          </a:prstGeom>
        </p:spPr>
        <p:txBody>
          <a:bodyPr>
            <a:noAutofit/>
          </a:bodyPr>
          <a:lstStyle/>
          <a:p>
            <a:pPr marL="460375" indent="-285750" algn="just">
              <a:buClr>
                <a:schemeClr val="accent5"/>
              </a:buClr>
              <a:buFont typeface="Wingdings" panose="05000000000000000000" pitchFamily="2" charset="2"/>
              <a:buChar char="ü"/>
            </a:pP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L’énergie est un sujet d’actualité : ouverture du marché à la concurrence, loi de transition énergétique, fin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programmée des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tarifs réglementés de gaz naturel etc. Le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rôle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du médiateur national de l’énergie lui confère un rôle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clef</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 </a:t>
            </a:r>
            <a:endPar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endParaRPr>
          </a:p>
          <a:p>
            <a:pPr marL="460375" indent="-285750" algn="just">
              <a:buClr>
                <a:schemeClr val="accent5"/>
              </a:buClr>
              <a:buFont typeface="Wingdings" panose="05000000000000000000" pitchFamily="2" charset="2"/>
              <a:buChar char="ü"/>
            </a:pPr>
            <a:endParaRPr lang="fr-FR" sz="1600" dirty="0">
              <a:solidFill>
                <a:srgbClr val="565656"/>
              </a:solidFill>
              <a:latin typeface="Lato" panose="020F0502020204030203" pitchFamily="34" charset="0"/>
              <a:ea typeface="Lato" panose="020F0502020204030203" pitchFamily="34" charset="0"/>
              <a:cs typeface="Lato" panose="020F0502020204030203" pitchFamily="34" charset="0"/>
            </a:endParaRPr>
          </a:p>
          <a:p>
            <a:pPr marL="460375" indent="-285750" algn="just">
              <a:buClr>
                <a:schemeClr val="accent5"/>
              </a:buClr>
              <a:buFont typeface="Wingdings" panose="05000000000000000000" pitchFamily="2" charset="2"/>
              <a:buChar char="ü"/>
            </a:pP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Grâce à son expertise et celle de ses collaborateurs, le médiateur apporte à vos sujets un éclairage pédagogique, technique ou politique selon vos besoins</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a:t>
            </a:r>
          </a:p>
          <a:p>
            <a:pPr marL="460375" indent="-285750" algn="just">
              <a:buClr>
                <a:schemeClr val="accent5"/>
              </a:buClr>
              <a:buFont typeface="Wingdings" panose="05000000000000000000" pitchFamily="2" charset="2"/>
              <a:buChar char="ü"/>
            </a:pPr>
            <a:endParaRPr lang="fr-FR" sz="1600" dirty="0">
              <a:solidFill>
                <a:srgbClr val="565656"/>
              </a:solidFill>
              <a:latin typeface="Lato" panose="020F0502020204030203" pitchFamily="34" charset="0"/>
              <a:ea typeface="Lato" panose="020F0502020204030203" pitchFamily="34" charset="0"/>
              <a:cs typeface="Lato" panose="020F0502020204030203" pitchFamily="34" charset="0"/>
            </a:endParaRPr>
          </a:p>
          <a:p>
            <a:pPr marL="460375" indent="-285750" algn="just">
              <a:buClr>
                <a:schemeClr val="accent5"/>
              </a:buClr>
              <a:buFont typeface="Wingdings" panose="05000000000000000000" pitchFamily="2" charset="2"/>
              <a:buChar char="ü"/>
            </a:pP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Vous souhaitez connaître les économies que peuvent réaliser les consommateurs en changeant de fournisseur ? Nous pouvons vous fournir des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hlinkClick r:id="rId2"/>
              </a:rPr>
              <a:t>simulations</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 Vous cherchez des cas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pratiques ou des témoins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 Nous pouvons vous aider en trouver</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a:t>
            </a:r>
          </a:p>
          <a:p>
            <a:pPr marL="460375" indent="-285750" algn="just">
              <a:buClr>
                <a:schemeClr val="accent5"/>
              </a:buClr>
              <a:buFont typeface="Wingdings" panose="05000000000000000000" pitchFamily="2" charset="2"/>
              <a:buChar char="ü"/>
            </a:pPr>
            <a:endParaRPr lang="fr-FR" sz="1600" dirty="0">
              <a:solidFill>
                <a:srgbClr val="565656"/>
              </a:solidFill>
              <a:latin typeface="Lato" panose="020F0502020204030203" pitchFamily="34" charset="0"/>
              <a:ea typeface="Lato" panose="020F0502020204030203" pitchFamily="34" charset="0"/>
              <a:cs typeface="Lato" panose="020F0502020204030203" pitchFamily="34" charset="0"/>
            </a:endParaRPr>
          </a:p>
          <a:p>
            <a:pPr marL="460375" indent="-285750" algn="just">
              <a:buClr>
                <a:schemeClr val="accent5"/>
              </a:buClr>
              <a:buFont typeface="Wingdings" panose="05000000000000000000" pitchFamily="2" charset="2"/>
              <a:buChar char="ü"/>
            </a:pP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Vous pouvez utiliser nos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hlinkClick r:id="rId3"/>
              </a:rPr>
              <a:t>vidéos  pédagogiques</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 sur vos supports.</a:t>
            </a:r>
          </a:p>
          <a:p>
            <a:pPr marL="460375" indent="-285750" algn="just">
              <a:buClr>
                <a:schemeClr val="accent5"/>
              </a:buClr>
              <a:buFont typeface="Wingdings" panose="05000000000000000000" pitchFamily="2" charset="2"/>
              <a:buChar char="ü"/>
            </a:pPr>
            <a:endParaRPr lang="fr-FR" sz="1600" dirty="0">
              <a:solidFill>
                <a:srgbClr val="565656"/>
              </a:solidFill>
              <a:latin typeface="Lato" panose="020F0502020204030203" pitchFamily="34" charset="0"/>
              <a:ea typeface="Lato" panose="020F0502020204030203" pitchFamily="34" charset="0"/>
              <a:cs typeface="Lato" panose="020F0502020204030203" pitchFamily="34" charset="0"/>
            </a:endParaRPr>
          </a:p>
          <a:p>
            <a:pPr marL="460375" indent="-285750" algn="just">
              <a:buClr>
                <a:schemeClr val="accent5"/>
              </a:buClr>
              <a:buFont typeface="Wingdings" panose="05000000000000000000" pitchFamily="2" charset="2"/>
              <a:buChar char="ü"/>
            </a:pP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Retrouvez dans le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hlinkClick r:id="rId4"/>
              </a:rPr>
              <a:t>baromètre</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et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le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hlinkClick r:id="rId5"/>
              </a:rPr>
              <a:t>rapport annuel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des données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à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jour et vérifiées. </a:t>
            </a:r>
          </a:p>
        </p:txBody>
      </p:sp>
      <p:sp>
        <p:nvSpPr>
          <p:cNvPr id="76" name="Shape 76"/>
          <p:cNvSpPr>
            <a:spLocks noGrp="1"/>
          </p:cNvSpPr>
          <p:nvPr>
            <p:ph type="sldNum" sz="quarter" idx="2"/>
          </p:nvPr>
        </p:nvSpPr>
        <p:spPr>
          <a:xfrm>
            <a:off x="4493450" y="6448742"/>
            <a:ext cx="324735" cy="2819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14</a:t>
            </a:fld>
            <a:endParaRPr dirty="0"/>
          </a:p>
        </p:txBody>
      </p:sp>
      <p:sp>
        <p:nvSpPr>
          <p:cNvPr id="77" name="Shape 77"/>
          <p:cNvSpPr/>
          <p:nvPr/>
        </p:nvSpPr>
        <p:spPr>
          <a:xfrm>
            <a:off x="680483" y="408345"/>
            <a:ext cx="7370238"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00000"/>
              </a:lnSpc>
              <a:spcBef>
                <a:spcPts val="0"/>
              </a:spcBef>
              <a:defRPr sz="3200" b="0" cap="all" spc="0">
                <a:solidFill>
                  <a:srgbClr val="212959"/>
                </a:solidFill>
                <a:latin typeface="League Gothic"/>
                <a:ea typeface="League Gothic"/>
                <a:cs typeface="League Gothic"/>
                <a:sym typeface="League Gothic"/>
              </a:defRPr>
            </a:pPr>
            <a:r>
              <a:rPr lang="fr-FR" dirty="0">
                <a:solidFill>
                  <a:srgbClr val="000092"/>
                </a:solidFill>
              </a:rPr>
              <a:t>Que peut faire le médiateur pour vous, journaliste ?</a:t>
            </a:r>
            <a:endParaRPr dirty="0">
              <a:solidFill>
                <a:srgbClr val="000092"/>
              </a:solidFill>
            </a:endParaRPr>
          </a:p>
        </p:txBody>
      </p:sp>
      <p:pic>
        <p:nvPicPr>
          <p:cNvPr id="7" name="Image 6"/>
          <p:cNvPicPr>
            <a:picLocks noChangeAspect="1"/>
          </p:cNvPicPr>
          <p:nvPr/>
        </p:nvPicPr>
        <p:blipFill rotWithShape="1">
          <a:blip r:embed="rId6" cstate="print">
            <a:extLst>
              <a:ext uri="{28A0092B-C50C-407E-A947-70E740481C1C}">
                <a14:useLocalDpi xmlns:a14="http://schemas.microsoft.com/office/drawing/2010/main" val="0"/>
              </a:ext>
            </a:extLst>
          </a:blip>
          <a:srcRect l="36893"/>
          <a:stretch/>
        </p:blipFill>
        <p:spPr>
          <a:xfrm>
            <a:off x="7655441" y="6058573"/>
            <a:ext cx="1290049" cy="672110"/>
          </a:xfrm>
          <a:prstGeom prst="rect">
            <a:avLst/>
          </a:prstGeom>
        </p:spPr>
      </p:pic>
      <p:pic>
        <p:nvPicPr>
          <p:cNvPr id="8" name="Image 7"/>
          <p:cNvPicPr>
            <a:picLocks noChangeAspect="1"/>
          </p:cNvPicPr>
          <p:nvPr/>
        </p:nvPicPr>
        <p:blipFill rotWithShape="1">
          <a:blip r:embed="rId7" cstate="print">
            <a:extLst>
              <a:ext uri="{28A0092B-C50C-407E-A947-70E740481C1C}">
                <a14:useLocalDpi xmlns:a14="http://schemas.microsoft.com/office/drawing/2010/main" val="0"/>
              </a:ext>
            </a:extLst>
          </a:blip>
          <a:srcRect r="64959"/>
          <a:stretch/>
        </p:blipFill>
        <p:spPr>
          <a:xfrm>
            <a:off x="136576" y="5931027"/>
            <a:ext cx="852255" cy="799656"/>
          </a:xfrm>
          <a:prstGeom prst="rect">
            <a:avLst/>
          </a:prstGeom>
        </p:spPr>
      </p:pic>
      <p:sp>
        <p:nvSpPr>
          <p:cNvPr id="9" name="Rectangle 8"/>
          <p:cNvSpPr/>
          <p:nvPr/>
        </p:nvSpPr>
        <p:spPr>
          <a:xfrm>
            <a:off x="680483" y="1210993"/>
            <a:ext cx="734425" cy="64034"/>
          </a:xfrm>
          <a:prstGeom prst="rect">
            <a:avLst/>
          </a:prstGeom>
          <a:solidFill>
            <a:srgbClr val="000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138406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148316"/>
          </a:xfrm>
          <a:prstGeom prst="rect">
            <a:avLst/>
          </a:prstGeom>
          <a:solidFill>
            <a:srgbClr val="5FC6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628650" y="555481"/>
            <a:ext cx="7886700" cy="118507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0" marR="0" indent="0" algn="l" defTabSz="457200" rtl="0" latinLnBrk="0">
              <a:lnSpc>
                <a:spcPct val="100000"/>
              </a:lnSpc>
              <a:spcBef>
                <a:spcPts val="1100"/>
              </a:spcBef>
              <a:spcAft>
                <a:spcPts val="0"/>
              </a:spcAft>
              <a:buClrTx/>
              <a:buSzTx/>
              <a:buFontTx/>
              <a:buNone/>
              <a:tabLst/>
              <a:defRPr sz="5400" b="0" i="0" u="none" strike="noStrike" cap="all" spc="0" baseline="0">
                <a:ln>
                  <a:noFill/>
                </a:ln>
                <a:solidFill>
                  <a:srgbClr val="212959"/>
                </a:solidFill>
                <a:uFillTx/>
                <a:latin typeface="League Gothic"/>
                <a:ea typeface="League Gothic"/>
                <a:cs typeface="League Gothic"/>
                <a:sym typeface="League Gothic"/>
              </a:defRPr>
            </a:lvl1pPr>
            <a:lvl2pPr marL="0" marR="0" indent="0" algn="l" defTabSz="457200" rtl="0" latinLnBrk="0">
              <a:lnSpc>
                <a:spcPct val="100000"/>
              </a:lnSpc>
              <a:spcBef>
                <a:spcPts val="0"/>
              </a:spcBef>
              <a:spcAft>
                <a:spcPts val="0"/>
              </a:spcAft>
              <a:buClrTx/>
              <a:buSzTx/>
              <a:buFontTx/>
              <a:buNone/>
              <a:tabLst/>
              <a:defRPr sz="3200" b="0" i="0" u="none" strike="noStrike" cap="all" spc="0" baseline="0">
                <a:ln>
                  <a:noFill/>
                </a:ln>
                <a:solidFill>
                  <a:srgbClr val="212959"/>
                </a:solidFill>
                <a:uFillTx/>
                <a:latin typeface="League Gothic"/>
                <a:ea typeface="League Gothic"/>
                <a:cs typeface="League Gothic"/>
                <a:sym typeface="League Gothic"/>
              </a:defRPr>
            </a:lvl2pPr>
            <a:lvl3pPr marL="0" marR="0" indent="0" algn="l" defTabSz="457200" rtl="0" latinLnBrk="0">
              <a:lnSpc>
                <a:spcPct val="100000"/>
              </a:lnSpc>
              <a:spcBef>
                <a:spcPts val="0"/>
              </a:spcBef>
              <a:spcAft>
                <a:spcPts val="0"/>
              </a:spcAft>
              <a:buClrTx/>
              <a:buSzTx/>
              <a:buFontTx/>
              <a:buNone/>
              <a:tabLst/>
              <a:defRPr sz="3200" b="0" i="0" u="none" strike="noStrike" cap="all" spc="0" baseline="0">
                <a:ln>
                  <a:noFill/>
                </a:ln>
                <a:solidFill>
                  <a:srgbClr val="212959"/>
                </a:solidFill>
                <a:uFillTx/>
                <a:latin typeface="League Gothic"/>
                <a:ea typeface="League Gothic"/>
                <a:cs typeface="League Gothic"/>
                <a:sym typeface="League Gothic"/>
              </a:defRPr>
            </a:lvl3pPr>
            <a:lvl4pPr marL="0" marR="0" indent="0" algn="l" defTabSz="457200" rtl="0" latinLnBrk="0">
              <a:lnSpc>
                <a:spcPct val="100000"/>
              </a:lnSpc>
              <a:spcBef>
                <a:spcPts val="0"/>
              </a:spcBef>
              <a:spcAft>
                <a:spcPts val="0"/>
              </a:spcAft>
              <a:buClrTx/>
              <a:buSzTx/>
              <a:buFontTx/>
              <a:buNone/>
              <a:tabLst/>
              <a:defRPr sz="3200" b="0" i="0" u="none" strike="noStrike" cap="all" spc="0" baseline="0">
                <a:ln>
                  <a:noFill/>
                </a:ln>
                <a:solidFill>
                  <a:srgbClr val="212959"/>
                </a:solidFill>
                <a:uFillTx/>
                <a:latin typeface="League Gothic"/>
                <a:ea typeface="League Gothic"/>
                <a:cs typeface="League Gothic"/>
                <a:sym typeface="League Gothic"/>
              </a:defRPr>
            </a:lvl4pPr>
            <a:lvl5pPr marL="0" marR="0" indent="0" algn="l" defTabSz="457200" rtl="0" latinLnBrk="0">
              <a:lnSpc>
                <a:spcPct val="100000"/>
              </a:lnSpc>
              <a:spcBef>
                <a:spcPts val="0"/>
              </a:spcBef>
              <a:spcAft>
                <a:spcPts val="0"/>
              </a:spcAft>
              <a:buClrTx/>
              <a:buSzTx/>
              <a:buFontTx/>
              <a:buNone/>
              <a:tabLst/>
              <a:defRPr sz="3200" b="0" i="0" u="none" strike="noStrike" cap="all" spc="0" baseline="0">
                <a:ln>
                  <a:noFill/>
                </a:ln>
                <a:solidFill>
                  <a:srgbClr val="212959"/>
                </a:solidFill>
                <a:uFillTx/>
                <a:latin typeface="League Gothic"/>
                <a:ea typeface="League Gothic"/>
                <a:cs typeface="League Gothic"/>
                <a:sym typeface="League Gothic"/>
              </a:defRPr>
            </a:lvl5pPr>
            <a:lvl6pPr marL="0" marR="0" indent="0" algn="l" defTabSz="457200" rtl="0" latinLnBrk="0">
              <a:lnSpc>
                <a:spcPct val="100000"/>
              </a:lnSpc>
              <a:spcBef>
                <a:spcPts val="0"/>
              </a:spcBef>
              <a:spcAft>
                <a:spcPts val="0"/>
              </a:spcAft>
              <a:buClrTx/>
              <a:buSzTx/>
              <a:buFontTx/>
              <a:buNone/>
              <a:tabLst/>
              <a:defRPr sz="3200" b="0" i="0" u="none" strike="noStrike" cap="all" spc="0" baseline="0">
                <a:ln>
                  <a:noFill/>
                </a:ln>
                <a:solidFill>
                  <a:srgbClr val="212959"/>
                </a:solidFill>
                <a:uFillTx/>
                <a:latin typeface="League Gothic"/>
                <a:ea typeface="League Gothic"/>
                <a:cs typeface="League Gothic"/>
                <a:sym typeface="League Gothic"/>
              </a:defRPr>
            </a:lvl6pPr>
            <a:lvl7pPr marL="0" marR="0" indent="0" algn="l" defTabSz="457200" rtl="0" latinLnBrk="0">
              <a:lnSpc>
                <a:spcPct val="100000"/>
              </a:lnSpc>
              <a:spcBef>
                <a:spcPts val="0"/>
              </a:spcBef>
              <a:spcAft>
                <a:spcPts val="0"/>
              </a:spcAft>
              <a:buClrTx/>
              <a:buSzTx/>
              <a:buFontTx/>
              <a:buNone/>
              <a:tabLst/>
              <a:defRPr sz="3200" b="0" i="0" u="none" strike="noStrike" cap="all" spc="0" baseline="0">
                <a:ln>
                  <a:noFill/>
                </a:ln>
                <a:solidFill>
                  <a:srgbClr val="212959"/>
                </a:solidFill>
                <a:uFillTx/>
                <a:latin typeface="League Gothic"/>
                <a:ea typeface="League Gothic"/>
                <a:cs typeface="League Gothic"/>
                <a:sym typeface="League Gothic"/>
              </a:defRPr>
            </a:lvl7pPr>
            <a:lvl8pPr marL="0" marR="0" indent="0" algn="l" defTabSz="457200" rtl="0" latinLnBrk="0">
              <a:lnSpc>
                <a:spcPct val="100000"/>
              </a:lnSpc>
              <a:spcBef>
                <a:spcPts val="0"/>
              </a:spcBef>
              <a:spcAft>
                <a:spcPts val="0"/>
              </a:spcAft>
              <a:buClrTx/>
              <a:buSzTx/>
              <a:buFontTx/>
              <a:buNone/>
              <a:tabLst/>
              <a:defRPr sz="3200" b="0" i="0" u="none" strike="noStrike" cap="all" spc="0" baseline="0">
                <a:ln>
                  <a:noFill/>
                </a:ln>
                <a:solidFill>
                  <a:srgbClr val="212959"/>
                </a:solidFill>
                <a:uFillTx/>
                <a:latin typeface="League Gothic"/>
                <a:ea typeface="League Gothic"/>
                <a:cs typeface="League Gothic"/>
                <a:sym typeface="League Gothic"/>
              </a:defRPr>
            </a:lvl8pPr>
            <a:lvl9pPr marL="0" marR="0" indent="0" algn="l" defTabSz="457200" rtl="0" latinLnBrk="0">
              <a:lnSpc>
                <a:spcPct val="100000"/>
              </a:lnSpc>
              <a:spcBef>
                <a:spcPts val="0"/>
              </a:spcBef>
              <a:spcAft>
                <a:spcPts val="0"/>
              </a:spcAft>
              <a:buClrTx/>
              <a:buSzTx/>
              <a:buFontTx/>
              <a:buNone/>
              <a:tabLst/>
              <a:defRPr sz="3200" b="0" i="0" u="none" strike="noStrike" cap="all" spc="0" baseline="0">
                <a:ln>
                  <a:noFill/>
                </a:ln>
                <a:solidFill>
                  <a:srgbClr val="212959"/>
                </a:solidFill>
                <a:uFillTx/>
                <a:latin typeface="League Gothic"/>
                <a:ea typeface="League Gothic"/>
                <a:cs typeface="League Gothic"/>
                <a:sym typeface="League Gothic"/>
              </a:defRPr>
            </a:lvl9pPr>
          </a:lstStyle>
          <a:p>
            <a:pPr hangingPunct="1"/>
            <a:r>
              <a:rPr lang="fr-FR" sz="3200" dirty="0" smtClean="0">
                <a:solidFill>
                  <a:srgbClr val="000091"/>
                </a:solidFill>
              </a:rPr>
              <a:t>vos </a:t>
            </a:r>
            <a:r>
              <a:rPr lang="fr-FR" sz="3200" dirty="0">
                <a:solidFill>
                  <a:srgbClr val="000091"/>
                </a:solidFill>
              </a:rPr>
              <a:t>contacts presse</a:t>
            </a:r>
            <a:r>
              <a:rPr lang="fr-FR" sz="3200" dirty="0">
                <a:solidFill>
                  <a:srgbClr val="000092"/>
                </a:solidFill>
              </a:rPr>
              <a:t> </a:t>
            </a:r>
            <a:br>
              <a:rPr lang="fr-FR" sz="3200" dirty="0">
                <a:solidFill>
                  <a:srgbClr val="000092"/>
                </a:solidFill>
              </a:rPr>
            </a:br>
            <a:endParaRPr lang="fr-FR" sz="3200" dirty="0">
              <a:solidFill>
                <a:srgbClr val="000092"/>
              </a:solidFill>
            </a:endParaRPr>
          </a:p>
        </p:txBody>
      </p:sp>
      <p:sp>
        <p:nvSpPr>
          <p:cNvPr id="4" name="Shape 84"/>
          <p:cNvSpPr>
            <a:spLocks noGrp="1"/>
          </p:cNvSpPr>
          <p:nvPr>
            <p:ph type="title"/>
          </p:nvPr>
        </p:nvSpPr>
        <p:spPr>
          <a:xfrm>
            <a:off x="718749" y="2478434"/>
            <a:ext cx="6731000" cy="1881246"/>
          </a:xfrm>
          <a:prstGeom prst="rect">
            <a:avLst/>
          </a:prstGeom>
        </p:spPr>
        <p:txBody>
          <a:bodyPr>
            <a:normAutofit fontScale="90000"/>
          </a:bodyPr>
          <a:lstStyle/>
          <a:p>
            <a:pPr marL="1885950"/>
            <a:r>
              <a:rPr lang="fr-FR" sz="1600" b="1" dirty="0">
                <a:solidFill>
                  <a:srgbClr val="565656"/>
                </a:solidFill>
                <a:latin typeface="Lato" panose="020F0502020204030203" pitchFamily="34" charset="0"/>
              </a:rPr>
              <a:t>Caroline Keller</a:t>
            </a:r>
            <a:r>
              <a:rPr lang="fr-FR" sz="1600" dirty="0">
                <a:solidFill>
                  <a:srgbClr val="565656"/>
                </a:solidFill>
                <a:latin typeface="Lato" panose="020F0502020204030203" pitchFamily="34" charset="0"/>
              </a:rPr>
              <a:t/>
            </a:r>
            <a:br>
              <a:rPr lang="fr-FR" sz="1600" dirty="0">
                <a:solidFill>
                  <a:srgbClr val="565656"/>
                </a:solidFill>
                <a:latin typeface="Lato" panose="020F0502020204030203" pitchFamily="34" charset="0"/>
              </a:rPr>
            </a:br>
            <a:r>
              <a:rPr lang="fr-FR" sz="1600" dirty="0" smtClean="0">
                <a:solidFill>
                  <a:srgbClr val="565656"/>
                </a:solidFill>
                <a:latin typeface="Lato" panose="020F0502020204030203" pitchFamily="34" charset="0"/>
              </a:rPr>
              <a:t>Cheffe </a:t>
            </a:r>
            <a:r>
              <a:rPr lang="fr-FR" sz="1600" dirty="0">
                <a:solidFill>
                  <a:srgbClr val="565656"/>
                </a:solidFill>
                <a:latin typeface="Lato" panose="020F0502020204030203" pitchFamily="34" charset="0"/>
              </a:rPr>
              <a:t>du service information et communication</a:t>
            </a:r>
            <a:br>
              <a:rPr lang="fr-FR" sz="1600" dirty="0">
                <a:solidFill>
                  <a:srgbClr val="565656"/>
                </a:solidFill>
                <a:latin typeface="Lato" panose="020F0502020204030203" pitchFamily="34" charset="0"/>
              </a:rPr>
            </a:br>
            <a:r>
              <a:rPr lang="fr-FR" sz="1600" dirty="0">
                <a:solidFill>
                  <a:srgbClr val="565656"/>
                </a:solidFill>
                <a:latin typeface="Lato" panose="020F0502020204030203" pitchFamily="34" charset="0"/>
              </a:rPr>
              <a:t>Email : </a:t>
            </a:r>
            <a:r>
              <a:rPr lang="fr-FR" sz="1600" dirty="0">
                <a:solidFill>
                  <a:srgbClr val="565656"/>
                </a:solidFill>
                <a:latin typeface="Lato" panose="020F0502020204030203" pitchFamily="34" charset="0"/>
                <a:hlinkClick r:id="rId2"/>
              </a:rPr>
              <a:t>caroline.keller@energie-mediateur.fr</a:t>
            </a:r>
            <a:r>
              <a:rPr lang="fr-FR" sz="1600" dirty="0">
                <a:solidFill>
                  <a:srgbClr val="565656"/>
                </a:solidFill>
                <a:latin typeface="Lato" panose="020F0502020204030203" pitchFamily="34" charset="0"/>
              </a:rPr>
              <a:t> </a:t>
            </a:r>
            <a:br>
              <a:rPr lang="fr-FR" sz="1600" dirty="0">
                <a:solidFill>
                  <a:srgbClr val="565656"/>
                </a:solidFill>
                <a:latin typeface="Lato" panose="020F0502020204030203" pitchFamily="34" charset="0"/>
              </a:rPr>
            </a:br>
            <a:r>
              <a:rPr lang="fr-FR" sz="1600" dirty="0">
                <a:solidFill>
                  <a:srgbClr val="565656"/>
                </a:solidFill>
                <a:latin typeface="Lato" panose="020F0502020204030203" pitchFamily="34" charset="0"/>
              </a:rPr>
              <a:t>Tél. : 06 46 74 00 44</a:t>
            </a:r>
            <a:br>
              <a:rPr lang="fr-FR" sz="1600" dirty="0">
                <a:solidFill>
                  <a:srgbClr val="565656"/>
                </a:solidFill>
                <a:latin typeface="Lato" panose="020F0502020204030203" pitchFamily="34" charset="0"/>
              </a:rPr>
            </a:br>
            <a:r>
              <a:rPr lang="fr-FR" sz="1600" dirty="0">
                <a:solidFill>
                  <a:srgbClr val="565656"/>
                </a:solidFill>
                <a:latin typeface="Lato" panose="020F0502020204030203" pitchFamily="34" charset="0"/>
              </a:rPr>
              <a:t/>
            </a:r>
            <a:br>
              <a:rPr lang="fr-FR" sz="1600" dirty="0">
                <a:solidFill>
                  <a:srgbClr val="565656"/>
                </a:solidFill>
                <a:latin typeface="Lato" panose="020F0502020204030203" pitchFamily="34" charset="0"/>
              </a:rPr>
            </a:br>
            <a:r>
              <a:rPr lang="fr-FR" sz="1600" dirty="0" smtClean="0">
                <a:solidFill>
                  <a:srgbClr val="565656"/>
                </a:solidFill>
                <a:latin typeface="Lato" panose="020F0502020204030203" pitchFamily="34" charset="0"/>
              </a:rPr>
              <a:t/>
            </a:r>
            <a:br>
              <a:rPr lang="fr-FR" sz="1600" dirty="0" smtClean="0">
                <a:solidFill>
                  <a:srgbClr val="565656"/>
                </a:solidFill>
                <a:latin typeface="Lato" panose="020F0502020204030203" pitchFamily="34" charset="0"/>
              </a:rPr>
            </a:br>
            <a:r>
              <a:rPr lang="fr-FR" sz="1600" dirty="0">
                <a:solidFill>
                  <a:srgbClr val="565656"/>
                </a:solidFill>
                <a:latin typeface="Lato" panose="020F0502020204030203" pitchFamily="34" charset="0"/>
              </a:rPr>
              <a:t/>
            </a:r>
            <a:br>
              <a:rPr lang="fr-FR" sz="1600" dirty="0">
                <a:solidFill>
                  <a:srgbClr val="565656"/>
                </a:solidFill>
                <a:latin typeface="Lato" panose="020F0502020204030203" pitchFamily="34" charset="0"/>
              </a:rPr>
            </a:br>
            <a:r>
              <a:rPr lang="fr-FR" sz="1600" dirty="0" smtClean="0">
                <a:solidFill>
                  <a:srgbClr val="565656"/>
                </a:solidFill>
                <a:latin typeface="Lato" panose="020F0502020204030203" pitchFamily="34" charset="0"/>
              </a:rPr>
              <a:t/>
            </a:r>
            <a:br>
              <a:rPr lang="fr-FR" sz="1600" dirty="0" smtClean="0">
                <a:solidFill>
                  <a:srgbClr val="565656"/>
                </a:solidFill>
                <a:latin typeface="Lato" panose="020F0502020204030203" pitchFamily="34" charset="0"/>
              </a:rPr>
            </a:br>
            <a:r>
              <a:rPr lang="fr-FR" sz="1600" dirty="0">
                <a:solidFill>
                  <a:srgbClr val="565656"/>
                </a:solidFill>
                <a:latin typeface="Lato" panose="020F0502020204030203" pitchFamily="34" charset="0"/>
              </a:rPr>
              <a:t/>
            </a:r>
            <a:br>
              <a:rPr lang="fr-FR" sz="1600" dirty="0">
                <a:solidFill>
                  <a:srgbClr val="565656"/>
                </a:solidFill>
                <a:latin typeface="Lato" panose="020F0502020204030203" pitchFamily="34" charset="0"/>
              </a:rPr>
            </a:br>
            <a:r>
              <a:rPr lang="fr-FR" sz="1600" b="1" dirty="0" smtClean="0">
                <a:solidFill>
                  <a:srgbClr val="565656"/>
                </a:solidFill>
                <a:latin typeface="Lato" panose="020F0502020204030203" pitchFamily="34" charset="0"/>
              </a:rPr>
              <a:t>Marine Michalik</a:t>
            </a:r>
            <a:br>
              <a:rPr lang="fr-FR" sz="1600" b="1" dirty="0" smtClean="0">
                <a:solidFill>
                  <a:srgbClr val="565656"/>
                </a:solidFill>
                <a:latin typeface="Lato" panose="020F0502020204030203" pitchFamily="34" charset="0"/>
              </a:rPr>
            </a:br>
            <a:r>
              <a:rPr lang="fr-FR" sz="1600" dirty="0" smtClean="0">
                <a:solidFill>
                  <a:srgbClr val="565656"/>
                </a:solidFill>
                <a:latin typeface="Lato" panose="020F0502020204030203" pitchFamily="34" charset="0"/>
              </a:rPr>
              <a:t>Chargée de communication </a:t>
            </a:r>
            <a:br>
              <a:rPr lang="fr-FR" sz="1600" dirty="0" smtClean="0">
                <a:solidFill>
                  <a:srgbClr val="565656"/>
                </a:solidFill>
                <a:latin typeface="Lato" panose="020F0502020204030203" pitchFamily="34" charset="0"/>
              </a:rPr>
            </a:br>
            <a:r>
              <a:rPr lang="fr-FR" sz="1600" dirty="0" smtClean="0">
                <a:solidFill>
                  <a:srgbClr val="565656"/>
                </a:solidFill>
                <a:latin typeface="Lato" panose="020F0502020204030203" pitchFamily="34" charset="0"/>
              </a:rPr>
              <a:t>Email : </a:t>
            </a:r>
            <a:r>
              <a:rPr lang="fr-FR" sz="1600" dirty="0" smtClean="0">
                <a:solidFill>
                  <a:srgbClr val="565656"/>
                </a:solidFill>
                <a:latin typeface="Lato" panose="020F0502020204030203" pitchFamily="34" charset="0"/>
                <a:hlinkClick r:id="rId3"/>
              </a:rPr>
              <a:t>marine.michalik@energie-mediateur.fr</a:t>
            </a:r>
            <a:r>
              <a:rPr lang="fr-FR" sz="1600" dirty="0" smtClean="0">
                <a:solidFill>
                  <a:srgbClr val="565656"/>
                </a:solidFill>
                <a:latin typeface="Lato" panose="020F0502020204030203" pitchFamily="34" charset="0"/>
              </a:rPr>
              <a:t/>
            </a:r>
            <a:br>
              <a:rPr lang="fr-FR" sz="1600" dirty="0" smtClean="0">
                <a:solidFill>
                  <a:srgbClr val="565656"/>
                </a:solidFill>
                <a:latin typeface="Lato" panose="020F0502020204030203" pitchFamily="34" charset="0"/>
              </a:rPr>
            </a:br>
            <a:r>
              <a:rPr lang="fr-FR" sz="1600" dirty="0" smtClean="0">
                <a:solidFill>
                  <a:srgbClr val="565656"/>
                </a:solidFill>
                <a:latin typeface="Lato" panose="020F0502020204030203" pitchFamily="34" charset="0"/>
              </a:rPr>
              <a:t>Tél : 06 17 77 11 41</a:t>
            </a:r>
            <a:r>
              <a:rPr lang="fr-FR" sz="1600" dirty="0">
                <a:solidFill>
                  <a:srgbClr val="565656"/>
                </a:solidFill>
                <a:latin typeface="Lato" panose="020F0502020204030203" pitchFamily="34" charset="0"/>
              </a:rPr>
              <a:t/>
            </a:r>
            <a:br>
              <a:rPr lang="fr-FR" sz="1600" dirty="0">
                <a:solidFill>
                  <a:srgbClr val="565656"/>
                </a:solidFill>
                <a:latin typeface="Lato" panose="020F0502020204030203" pitchFamily="34" charset="0"/>
              </a:rPr>
            </a:br>
            <a:r>
              <a:rPr lang="fr-FR" sz="1600" dirty="0" smtClean="0">
                <a:solidFill>
                  <a:srgbClr val="565656"/>
                </a:solidFill>
                <a:latin typeface="Lato" panose="020F0502020204030203" pitchFamily="34" charset="0"/>
              </a:rPr>
              <a:t/>
            </a:r>
            <a:br>
              <a:rPr lang="fr-FR" sz="1600" dirty="0" smtClean="0">
                <a:solidFill>
                  <a:srgbClr val="565656"/>
                </a:solidFill>
                <a:latin typeface="Lato" panose="020F0502020204030203" pitchFamily="34" charset="0"/>
              </a:rPr>
            </a:br>
            <a:r>
              <a:rPr lang="fr-FR" sz="1600" dirty="0" smtClean="0">
                <a:solidFill>
                  <a:srgbClr val="565656"/>
                </a:solidFill>
                <a:latin typeface="Lato" panose="020F0502020204030203" pitchFamily="34" charset="0"/>
              </a:rPr>
              <a:t>ou l’adresse </a:t>
            </a:r>
            <a:r>
              <a:rPr lang="fr-FR" sz="1600" dirty="0" smtClean="0">
                <a:solidFill>
                  <a:srgbClr val="565656"/>
                </a:solidFill>
                <a:latin typeface="Lato" panose="020F0502020204030203" pitchFamily="34" charset="0"/>
                <a:hlinkClick r:id="rId4"/>
              </a:rPr>
              <a:t>communication@energie-mediateur.fr</a:t>
            </a:r>
            <a:r>
              <a:rPr lang="fr-FR" sz="1600" dirty="0" smtClean="0">
                <a:solidFill>
                  <a:srgbClr val="565656"/>
                </a:solidFill>
                <a:latin typeface="Lato" panose="020F0502020204030203" pitchFamily="34" charset="0"/>
              </a:rPr>
              <a:t> </a:t>
            </a:r>
            <a:br>
              <a:rPr lang="fr-FR" sz="1600" dirty="0" smtClean="0">
                <a:solidFill>
                  <a:srgbClr val="565656"/>
                </a:solidFill>
                <a:latin typeface="Lato" panose="020F0502020204030203" pitchFamily="34" charset="0"/>
              </a:rPr>
            </a:br>
            <a:r>
              <a:rPr lang="fr-FR" sz="1600" dirty="0">
                <a:latin typeface="Lato" panose="020F0502020204030203" pitchFamily="34" charset="0"/>
              </a:rPr>
              <a:t/>
            </a:r>
            <a:br>
              <a:rPr lang="fr-FR" sz="1600" dirty="0">
                <a:latin typeface="Lato" panose="020F0502020204030203" pitchFamily="34" charset="0"/>
              </a:rPr>
            </a:br>
            <a:r>
              <a:rPr lang="fr-FR" sz="1600" dirty="0">
                <a:latin typeface="Lato" panose="020F0502020204030203" pitchFamily="34" charset="0"/>
              </a:rPr>
              <a:t/>
            </a:r>
            <a:br>
              <a:rPr lang="fr-FR" sz="1600" dirty="0">
                <a:latin typeface="Lato" panose="020F0502020204030203" pitchFamily="34" charset="0"/>
              </a:rPr>
            </a:br>
            <a:endParaRPr lang="fr-FR" sz="1600" dirty="0">
              <a:latin typeface="Lato" panose="020F0502020204030203" pitchFamily="34" charset="0"/>
            </a:endParaRPr>
          </a:p>
        </p:txBody>
      </p:sp>
      <p:pic>
        <p:nvPicPr>
          <p:cNvPr id="7" name="image36.png"/>
          <p:cNvPicPr>
            <a:picLocks noChangeAspect="1"/>
          </p:cNvPicPr>
          <p:nvPr/>
        </p:nvPicPr>
        <p:blipFill>
          <a:blip r:embed="rId5">
            <a:extLst/>
          </a:blip>
          <a:stretch>
            <a:fillRect/>
          </a:stretch>
        </p:blipFill>
        <p:spPr>
          <a:xfrm>
            <a:off x="5784460" y="4732562"/>
            <a:ext cx="1665289" cy="364996"/>
          </a:xfrm>
          <a:prstGeom prst="rect">
            <a:avLst/>
          </a:prstGeom>
          <a:ln w="12700">
            <a:miter lim="400000"/>
          </a:ln>
        </p:spPr>
      </p:pic>
      <p:sp>
        <p:nvSpPr>
          <p:cNvPr id="2" name="Rectangle 1"/>
          <p:cNvSpPr/>
          <p:nvPr/>
        </p:nvSpPr>
        <p:spPr>
          <a:xfrm>
            <a:off x="562703" y="4752145"/>
            <a:ext cx="8021782" cy="1169551"/>
          </a:xfrm>
          <a:prstGeom prst="rect">
            <a:avLst/>
          </a:prstGeom>
        </p:spPr>
        <p:txBody>
          <a:bodyPr wrap="square">
            <a:spAutoFit/>
          </a:bodyPr>
          <a:lstStyle/>
          <a:p>
            <a:r>
              <a:rPr lang="fr-FR" sz="1400" b="0" spc="0" dirty="0">
                <a:solidFill>
                  <a:srgbClr val="565656"/>
                </a:solidFill>
                <a:latin typeface="Lato" panose="020F0502020204030203" pitchFamily="34" charset="0"/>
                <a:ea typeface="Lato Regular"/>
                <a:cs typeface="Lato Regular"/>
                <a:sym typeface="Lato Regular"/>
              </a:rPr>
              <a:t>Retrouvez toute l’actualité du médiateur national de l’énergie sur </a:t>
            </a:r>
            <a:br>
              <a:rPr lang="fr-FR" sz="1400" b="0" spc="0" dirty="0">
                <a:solidFill>
                  <a:srgbClr val="565656"/>
                </a:solidFill>
                <a:latin typeface="Lato" panose="020F0502020204030203" pitchFamily="34" charset="0"/>
                <a:ea typeface="Lato Regular"/>
                <a:cs typeface="Lato Regular"/>
                <a:sym typeface="Lato Regular"/>
              </a:rPr>
            </a:br>
            <a:r>
              <a:rPr lang="fr-FR" sz="1400" b="0" spc="0" dirty="0">
                <a:solidFill>
                  <a:srgbClr val="565656"/>
                </a:solidFill>
                <a:latin typeface="Lato" panose="020F0502020204030203" pitchFamily="34" charset="0"/>
                <a:ea typeface="Lato Regular"/>
                <a:cs typeface="Lato Regular"/>
                <a:sym typeface="Lato Regular"/>
              </a:rPr>
              <a:t>et sur les sites :  </a:t>
            </a:r>
            <a:br>
              <a:rPr lang="fr-FR" sz="1400" b="0" spc="0" dirty="0">
                <a:solidFill>
                  <a:srgbClr val="565656"/>
                </a:solidFill>
                <a:latin typeface="Lato" panose="020F0502020204030203" pitchFamily="34" charset="0"/>
                <a:ea typeface="Lato Regular"/>
                <a:cs typeface="Lato Regular"/>
                <a:sym typeface="Lato Regular"/>
              </a:rPr>
            </a:br>
            <a:r>
              <a:rPr lang="fr-FR" sz="1400" b="0" spc="0" dirty="0">
                <a:solidFill>
                  <a:srgbClr val="565656"/>
                </a:solidFill>
                <a:latin typeface="Lato" panose="020F0502020204030203" pitchFamily="34" charset="0"/>
                <a:ea typeface="Lato Regular"/>
                <a:cs typeface="Lato Regular"/>
                <a:sym typeface="Lato Regular"/>
              </a:rPr>
              <a:t>	- institutionnel </a:t>
            </a:r>
            <a:r>
              <a:rPr lang="fr-FR" sz="1400" b="0" spc="0" dirty="0">
                <a:solidFill>
                  <a:srgbClr val="565656"/>
                </a:solidFill>
                <a:latin typeface="Lato" panose="020F0502020204030203" pitchFamily="34" charset="0"/>
                <a:ea typeface="Lato Regular"/>
                <a:cs typeface="Lato Regular"/>
                <a:sym typeface="Lato Regular"/>
                <a:hlinkClick r:id="rId6"/>
              </a:rPr>
              <a:t>www.energie-mediateur.fr</a:t>
            </a:r>
            <a:r>
              <a:rPr lang="fr-FR" sz="1400" b="0" spc="0" dirty="0">
                <a:solidFill>
                  <a:srgbClr val="565656"/>
                </a:solidFill>
                <a:latin typeface="Lato" panose="020F0502020204030203" pitchFamily="34" charset="0"/>
                <a:ea typeface="Lato Regular"/>
                <a:cs typeface="Lato Regular"/>
                <a:sym typeface="Lato Regular"/>
              </a:rPr>
              <a:t/>
            </a:r>
            <a:br>
              <a:rPr lang="fr-FR" sz="1400" b="0" spc="0" dirty="0">
                <a:solidFill>
                  <a:srgbClr val="565656"/>
                </a:solidFill>
                <a:latin typeface="Lato" panose="020F0502020204030203" pitchFamily="34" charset="0"/>
                <a:ea typeface="Lato Regular"/>
                <a:cs typeface="Lato Regular"/>
                <a:sym typeface="Lato Regular"/>
              </a:rPr>
            </a:br>
            <a:r>
              <a:rPr lang="fr-FR" sz="1400" b="0" spc="0" dirty="0">
                <a:solidFill>
                  <a:srgbClr val="565656"/>
                </a:solidFill>
                <a:latin typeface="Lato" panose="020F0502020204030203" pitchFamily="34" charset="0"/>
                <a:ea typeface="Lato Regular"/>
                <a:cs typeface="Lato Regular"/>
                <a:sym typeface="Lato Regular"/>
              </a:rPr>
              <a:t>	- d’informations pratiques  </a:t>
            </a:r>
            <a:r>
              <a:rPr lang="fr-FR" sz="1400" b="0" spc="0" dirty="0">
                <a:solidFill>
                  <a:srgbClr val="565656"/>
                </a:solidFill>
                <a:latin typeface="Lato" panose="020F0502020204030203" pitchFamily="34" charset="0"/>
                <a:ea typeface="Lato Regular"/>
                <a:cs typeface="Lato Regular"/>
                <a:sym typeface="Lato Regular"/>
                <a:hlinkClick r:id="rId7"/>
              </a:rPr>
              <a:t>www.energie-info.fr</a:t>
            </a:r>
            <a:r>
              <a:rPr lang="fr-FR" sz="1400" b="0" spc="0" dirty="0">
                <a:solidFill>
                  <a:srgbClr val="565656"/>
                </a:solidFill>
                <a:latin typeface="Lato" panose="020F0502020204030203" pitchFamily="34" charset="0"/>
                <a:ea typeface="Lato Regular"/>
                <a:cs typeface="Lato Regular"/>
                <a:sym typeface="Lato Regular"/>
              </a:rPr>
              <a:t> </a:t>
            </a:r>
            <a:br>
              <a:rPr lang="fr-FR" sz="1400" b="0" spc="0" dirty="0">
                <a:solidFill>
                  <a:srgbClr val="565656"/>
                </a:solidFill>
                <a:latin typeface="Lato" panose="020F0502020204030203" pitchFamily="34" charset="0"/>
                <a:ea typeface="Lato Regular"/>
                <a:cs typeface="Lato Regular"/>
                <a:sym typeface="Lato Regular"/>
              </a:rPr>
            </a:br>
            <a:r>
              <a:rPr lang="fr-FR" sz="1400" b="0" spc="0" dirty="0" smtClean="0">
                <a:solidFill>
                  <a:srgbClr val="565656"/>
                </a:solidFill>
                <a:latin typeface="Lato" panose="020F0502020204030203" pitchFamily="34" charset="0"/>
                <a:ea typeface="Lato Regular"/>
                <a:cs typeface="Lato Regular"/>
                <a:sym typeface="Lato Regular"/>
              </a:rPr>
              <a:t>et </a:t>
            </a:r>
            <a:r>
              <a:rPr lang="fr-FR" sz="1400" b="0" spc="0" dirty="0">
                <a:solidFill>
                  <a:srgbClr val="565656"/>
                </a:solidFill>
                <a:latin typeface="Lato" panose="020F0502020204030203" pitchFamily="34" charset="0"/>
                <a:ea typeface="Lato Regular"/>
                <a:cs typeface="Lato Regular"/>
                <a:sym typeface="Lato Regular"/>
                <a:hlinkClick r:id="rId8"/>
              </a:rPr>
              <a:t>abonnez-vous à notre newsletter</a:t>
            </a:r>
            <a:r>
              <a:rPr lang="fr-FR" sz="1400" b="0" spc="0" dirty="0">
                <a:solidFill>
                  <a:srgbClr val="565656"/>
                </a:solidFill>
                <a:latin typeface="Lato" panose="020F0502020204030203" pitchFamily="34" charset="0"/>
                <a:ea typeface="Lato Regular"/>
                <a:cs typeface="Lato Regular"/>
                <a:sym typeface="Lato Regular"/>
              </a:rPr>
              <a:t>.</a:t>
            </a:r>
          </a:p>
        </p:txBody>
      </p:sp>
      <p:pic>
        <p:nvPicPr>
          <p:cNvPr id="11" name="Image 10"/>
          <p:cNvPicPr>
            <a:picLocks noChangeAspect="1"/>
          </p:cNvPicPr>
          <p:nvPr/>
        </p:nvPicPr>
        <p:blipFill rotWithShape="1">
          <a:blip r:embed="rId9" cstate="print">
            <a:extLst>
              <a:ext uri="{28A0092B-C50C-407E-A947-70E740481C1C}">
                <a14:useLocalDpi xmlns:a14="http://schemas.microsoft.com/office/drawing/2010/main" val="0"/>
              </a:ext>
            </a:extLst>
          </a:blip>
          <a:srcRect l="36893"/>
          <a:stretch/>
        </p:blipFill>
        <p:spPr>
          <a:xfrm>
            <a:off x="7655441" y="6058573"/>
            <a:ext cx="1290049" cy="672110"/>
          </a:xfrm>
          <a:prstGeom prst="rect">
            <a:avLst/>
          </a:prstGeom>
        </p:spPr>
      </p:pic>
      <p:pic>
        <p:nvPicPr>
          <p:cNvPr id="12" name="Image 11"/>
          <p:cNvPicPr>
            <a:picLocks noChangeAspect="1"/>
          </p:cNvPicPr>
          <p:nvPr/>
        </p:nvPicPr>
        <p:blipFill rotWithShape="1">
          <a:blip r:embed="rId10" cstate="print">
            <a:extLst>
              <a:ext uri="{28A0092B-C50C-407E-A947-70E740481C1C}">
                <a14:useLocalDpi xmlns:a14="http://schemas.microsoft.com/office/drawing/2010/main" val="0"/>
              </a:ext>
            </a:extLst>
          </a:blip>
          <a:srcRect r="64959"/>
          <a:stretch/>
        </p:blipFill>
        <p:spPr>
          <a:xfrm>
            <a:off x="136576" y="5931027"/>
            <a:ext cx="852255" cy="799656"/>
          </a:xfrm>
          <a:prstGeom prst="rect">
            <a:avLst/>
          </a:prstGeom>
        </p:spPr>
      </p:pic>
      <p:sp>
        <p:nvSpPr>
          <p:cNvPr id="13" name="Rectangle 12"/>
          <p:cNvSpPr/>
          <p:nvPr/>
        </p:nvSpPr>
        <p:spPr>
          <a:xfrm>
            <a:off x="680483" y="1210993"/>
            <a:ext cx="734425" cy="64034"/>
          </a:xfrm>
          <a:prstGeom prst="rect">
            <a:avLst/>
          </a:prstGeom>
          <a:solidFill>
            <a:srgbClr val="000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7231" y="1667492"/>
            <a:ext cx="968308" cy="1452203"/>
          </a:xfrm>
          <a:prstGeom prst="rect">
            <a:avLst/>
          </a:prstGeom>
        </p:spPr>
      </p:pic>
    </p:spTree>
    <p:extLst>
      <p:ext uri="{BB962C8B-B14F-4D97-AF65-F5344CB8AC3E}">
        <p14:creationId xmlns:p14="http://schemas.microsoft.com/office/powerpoint/2010/main" val="407703869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8316"/>
          </a:xfrm>
          <a:prstGeom prst="rect">
            <a:avLst/>
          </a:prstGeom>
          <a:solidFill>
            <a:srgbClr val="5FC6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Shape 75"/>
          <p:cNvSpPr>
            <a:spLocks noGrp="1"/>
          </p:cNvSpPr>
          <p:nvPr>
            <p:ph type="body" idx="1"/>
          </p:nvPr>
        </p:nvSpPr>
        <p:spPr>
          <a:prstGeom prst="rect">
            <a:avLst/>
          </a:prstGeom>
        </p:spPr>
        <p:txBody>
          <a:bodyPr>
            <a:noAutofit/>
          </a:bodyPr>
          <a:lstStyle/>
          <a:p>
            <a:pPr algn="just"/>
            <a:r>
              <a:rPr lang="fr-FR" sz="1800" dirty="0">
                <a:solidFill>
                  <a:srgbClr val="565656"/>
                </a:solidFill>
                <a:latin typeface="Lato" panose="020F0502020204030203" pitchFamily="34" charset="0"/>
                <a:ea typeface="Lato" panose="020F0502020204030203" pitchFamily="34" charset="0"/>
                <a:cs typeface="Lato" panose="020F0502020204030203" pitchFamily="34" charset="0"/>
              </a:rPr>
              <a:t>Pour informer et régler à l’amiable des litiges avec les entreprises du secteur de l’énergie.</a:t>
            </a:r>
          </a:p>
          <a:p>
            <a:pPr algn="just"/>
            <a:endParaRPr lang="fr-FR" sz="1800" dirty="0">
              <a:solidFill>
                <a:srgbClr val="565656"/>
              </a:solidFill>
              <a:latin typeface="Lato" panose="020F0502020204030203" pitchFamily="34" charset="0"/>
              <a:ea typeface="Lato" panose="020F0502020204030203" pitchFamily="34" charset="0"/>
              <a:cs typeface="Lato" panose="020F0502020204030203" pitchFamily="34" charset="0"/>
            </a:endParaRPr>
          </a:p>
          <a:p>
            <a:pPr algn="just"/>
            <a:r>
              <a:rPr lang="fr-FR" sz="1800" dirty="0">
                <a:solidFill>
                  <a:srgbClr val="565656"/>
                </a:solidFill>
                <a:latin typeface="Lato" panose="020F0502020204030203" pitchFamily="34" charset="0"/>
                <a:ea typeface="Lato" panose="020F0502020204030203" pitchFamily="34" charset="0"/>
                <a:cs typeface="Lato" panose="020F0502020204030203" pitchFamily="34" charset="0"/>
              </a:rPr>
              <a:t>Le médiateur national de l’énergie est une autorité publique indépendante créée par la loi </a:t>
            </a:r>
            <a:r>
              <a:rPr lang="fr-FR" sz="1800" dirty="0">
                <a:solidFill>
                  <a:srgbClr val="565656"/>
                </a:solidFill>
                <a:latin typeface="Lato" panose="020F0502020204030203" pitchFamily="34" charset="0"/>
                <a:ea typeface="Lato" panose="020F0502020204030203" pitchFamily="34" charset="0"/>
                <a:cs typeface="Lato" panose="020F0502020204030203" pitchFamily="34" charset="0"/>
                <a:hlinkClick r:id="rId2"/>
              </a:rPr>
              <a:t>n°2006-1537 du 7 décembre 2006</a:t>
            </a:r>
            <a:r>
              <a:rPr lang="fr-FR" sz="1800" dirty="0">
                <a:solidFill>
                  <a:srgbClr val="565656"/>
                </a:solidFill>
                <a:latin typeface="Lato" panose="020F0502020204030203" pitchFamily="34" charset="0"/>
                <a:ea typeface="Lato" panose="020F0502020204030203" pitchFamily="34" charset="0"/>
                <a:cs typeface="Lato" panose="020F0502020204030203" pitchFamily="34" charset="0"/>
              </a:rPr>
              <a:t> relative au secteur de l’énergie.</a:t>
            </a:r>
          </a:p>
          <a:p>
            <a:pPr marL="0" indent="0" algn="just">
              <a:buNone/>
            </a:pPr>
            <a:endParaRPr lang="fr-FR" sz="1800" dirty="0">
              <a:solidFill>
                <a:srgbClr val="565656"/>
              </a:solidFill>
              <a:latin typeface="Lato" panose="020F0502020204030203" pitchFamily="34" charset="0"/>
              <a:ea typeface="Lato" panose="020F0502020204030203" pitchFamily="34" charset="0"/>
              <a:cs typeface="Lato" panose="020F0502020204030203" pitchFamily="34" charset="0"/>
            </a:endParaRPr>
          </a:p>
          <a:p>
            <a:pPr lvl="1" algn="just">
              <a:buClr>
                <a:srgbClr val="5FC6D0"/>
              </a:buClr>
              <a:buFont typeface="Arial" panose="020B0604020202020204" pitchFamily="34" charset="0"/>
              <a:buChar char="•"/>
            </a:pPr>
            <a:r>
              <a:rPr lang="fr-FR" sz="1800" dirty="0">
                <a:solidFill>
                  <a:srgbClr val="565656"/>
                </a:solidFill>
                <a:latin typeface="Lato" panose="020F0502020204030203" pitchFamily="34" charset="0"/>
                <a:ea typeface="Lato" panose="020F0502020204030203" pitchFamily="34" charset="0"/>
                <a:cs typeface="Lato" panose="020F0502020204030203" pitchFamily="34" charset="0"/>
              </a:rPr>
              <a:t>Son indépendance est garantie par un mandat irrévocable et à durée déterminée (6 ans), renouvelable une fois, </a:t>
            </a:r>
            <a:r>
              <a:rPr lang="fr-FR" sz="1800" dirty="0" smtClean="0">
                <a:solidFill>
                  <a:srgbClr val="565656"/>
                </a:solidFill>
                <a:latin typeface="Lato" panose="020F0502020204030203" pitchFamily="34" charset="0"/>
                <a:ea typeface="Lato" panose="020F0502020204030203" pitchFamily="34" charset="0"/>
                <a:cs typeface="Lato" panose="020F0502020204030203" pitchFamily="34" charset="0"/>
              </a:rPr>
              <a:t>du médiateur ;</a:t>
            </a:r>
          </a:p>
          <a:p>
            <a:pPr marL="742950" lvl="1" indent="-285750" algn="just">
              <a:buClr>
                <a:srgbClr val="5FC6D0"/>
              </a:buClr>
              <a:buFont typeface="Arial" panose="020B0604020202020204" pitchFamily="34" charset="0"/>
              <a:buChar char="•"/>
            </a:pPr>
            <a:endParaRPr lang="fr-FR" sz="1800" dirty="0">
              <a:solidFill>
                <a:srgbClr val="565656"/>
              </a:solidFill>
              <a:latin typeface="Lato" panose="020F0502020204030203" pitchFamily="34" charset="0"/>
              <a:ea typeface="Lato" panose="020F0502020204030203" pitchFamily="34" charset="0"/>
              <a:cs typeface="Lato" panose="020F0502020204030203" pitchFamily="34" charset="0"/>
            </a:endParaRPr>
          </a:p>
          <a:p>
            <a:pPr lvl="1" algn="just">
              <a:buClr>
                <a:srgbClr val="5FC6D0"/>
              </a:buClr>
              <a:buFont typeface="Arial" panose="020B0604020202020204" pitchFamily="34" charset="0"/>
              <a:buChar char="•"/>
            </a:pPr>
            <a:r>
              <a:rPr lang="fr-FR" sz="1800" dirty="0">
                <a:solidFill>
                  <a:srgbClr val="565656"/>
                </a:solidFill>
                <a:latin typeface="Lato" panose="020F0502020204030203" pitchFamily="34" charset="0"/>
                <a:ea typeface="Lato" panose="020F0502020204030203" pitchFamily="34" charset="0"/>
                <a:cs typeface="Lato" panose="020F0502020204030203" pitchFamily="34" charset="0"/>
              </a:rPr>
              <a:t>Son financement est assuré par l’Etat. Son budget, voté par le parlement, s’élève à </a:t>
            </a:r>
            <a:r>
              <a:rPr lang="fr-FR" sz="1800" dirty="0" smtClean="0">
                <a:solidFill>
                  <a:srgbClr val="565656"/>
                </a:solidFill>
                <a:latin typeface="Lato" panose="020F0502020204030203" pitchFamily="34" charset="0"/>
                <a:ea typeface="Lato" panose="020F0502020204030203" pitchFamily="34" charset="0"/>
                <a:cs typeface="Lato" panose="020F0502020204030203" pitchFamily="34" charset="0"/>
              </a:rPr>
              <a:t>5,3 </a:t>
            </a:r>
            <a:r>
              <a:rPr lang="fr-FR" sz="1800" dirty="0">
                <a:solidFill>
                  <a:srgbClr val="565656"/>
                </a:solidFill>
                <a:latin typeface="Lato" panose="020F0502020204030203" pitchFamily="34" charset="0"/>
                <a:ea typeface="Lato" panose="020F0502020204030203" pitchFamily="34" charset="0"/>
                <a:cs typeface="Lato" panose="020F0502020204030203" pitchFamily="34" charset="0"/>
              </a:rPr>
              <a:t>millions d’€ pour </a:t>
            </a:r>
            <a:r>
              <a:rPr lang="fr-FR" sz="1800" dirty="0" smtClean="0">
                <a:solidFill>
                  <a:srgbClr val="565656"/>
                </a:solidFill>
                <a:latin typeface="Lato" panose="020F0502020204030203" pitchFamily="34" charset="0"/>
                <a:ea typeface="Lato" panose="020F0502020204030203" pitchFamily="34" charset="0"/>
                <a:cs typeface="Lato" panose="020F0502020204030203" pitchFamily="34" charset="0"/>
              </a:rPr>
              <a:t>2021.</a:t>
            </a:r>
            <a:endParaRPr lang="fr-FR" sz="1800" dirty="0">
              <a:solidFill>
                <a:srgbClr val="565656"/>
              </a:solidFill>
              <a:latin typeface="Lato" panose="020F0502020204030203" pitchFamily="34" charset="0"/>
              <a:ea typeface="Lato" panose="020F0502020204030203" pitchFamily="34" charset="0"/>
              <a:cs typeface="Lato" panose="020F0502020204030203" pitchFamily="34" charset="0"/>
            </a:endParaRPr>
          </a:p>
        </p:txBody>
      </p:sp>
      <p:sp>
        <p:nvSpPr>
          <p:cNvPr id="76" name="Shape 7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
        <p:nvSpPr>
          <p:cNvPr id="77" name="Shape 77"/>
          <p:cNvSpPr/>
          <p:nvPr/>
        </p:nvSpPr>
        <p:spPr>
          <a:xfrm>
            <a:off x="599746" y="435060"/>
            <a:ext cx="7370238"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00000"/>
              </a:lnSpc>
              <a:spcBef>
                <a:spcPts val="0"/>
              </a:spcBef>
              <a:defRPr sz="3200" b="0" cap="all" spc="0">
                <a:solidFill>
                  <a:srgbClr val="212959"/>
                </a:solidFill>
                <a:latin typeface="League Gothic"/>
                <a:ea typeface="League Gothic"/>
                <a:cs typeface="League Gothic"/>
                <a:sym typeface="League Gothic"/>
              </a:defRPr>
            </a:pPr>
            <a:r>
              <a:rPr lang="fr-FR" sz="3200" dirty="0">
                <a:solidFill>
                  <a:srgbClr val="000092"/>
                </a:solidFill>
              </a:rPr>
              <a:t>Pourquoi un médiateur de l’énergie ? </a:t>
            </a:r>
            <a:endParaRPr dirty="0">
              <a:solidFill>
                <a:srgbClr val="000092"/>
              </a:solidFill>
            </a:endParaRPr>
          </a:p>
        </p:txBody>
      </p:sp>
      <p:sp>
        <p:nvSpPr>
          <p:cNvPr id="6" name="Rectangle 5"/>
          <p:cNvSpPr/>
          <p:nvPr/>
        </p:nvSpPr>
        <p:spPr>
          <a:xfrm>
            <a:off x="680483" y="1210993"/>
            <a:ext cx="734425" cy="64034"/>
          </a:xfrm>
          <a:prstGeom prst="rect">
            <a:avLst/>
          </a:prstGeom>
          <a:solidFill>
            <a:srgbClr val="000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36893"/>
          <a:stretch/>
        </p:blipFill>
        <p:spPr>
          <a:xfrm>
            <a:off x="7655441" y="6058573"/>
            <a:ext cx="1290049" cy="672110"/>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r="64959"/>
          <a:stretch/>
        </p:blipFill>
        <p:spPr>
          <a:xfrm>
            <a:off x="136576" y="5931027"/>
            <a:ext cx="852255" cy="799656"/>
          </a:xfrm>
          <a:prstGeom prst="rect">
            <a:avLst/>
          </a:prstGeom>
        </p:spPr>
      </p:pic>
    </p:spTree>
    <p:extLst>
      <p:ext uri="{BB962C8B-B14F-4D97-AF65-F5344CB8AC3E}">
        <p14:creationId xmlns:p14="http://schemas.microsoft.com/office/powerpoint/2010/main" val="391684436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148316"/>
          </a:xfrm>
          <a:prstGeom prst="rect">
            <a:avLst/>
          </a:prstGeom>
          <a:solidFill>
            <a:srgbClr val="5FC6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Shape 75"/>
          <p:cNvSpPr>
            <a:spLocks noGrp="1"/>
          </p:cNvSpPr>
          <p:nvPr>
            <p:ph type="body" idx="1"/>
          </p:nvPr>
        </p:nvSpPr>
        <p:spPr>
          <a:xfrm>
            <a:off x="2381578" y="1378857"/>
            <a:ext cx="6268936" cy="4220449"/>
          </a:xfrm>
          <a:prstGeom prst="rect">
            <a:avLst/>
          </a:prstGeom>
        </p:spPr>
        <p:txBody>
          <a:bodyPr>
            <a:noAutofit/>
          </a:bodyPr>
          <a:lstStyle/>
          <a:p>
            <a:pPr marL="0" indent="0" algn="just">
              <a:buNone/>
            </a:pP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Par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hlinkClick r:id="rId2"/>
              </a:rPr>
              <a:t>arrêté interministériel du 25 novembre 2019</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 Olivier CHALLAN BELVAL a été nommé médiateur national de l’énergie pour une durée de six ans. </a:t>
            </a:r>
          </a:p>
          <a:p>
            <a:pPr marL="0" indent="0" algn="just">
              <a:buNone/>
            </a:pPr>
            <a:endParaRPr lang="fr-FR" sz="800" dirty="0">
              <a:solidFill>
                <a:srgbClr val="565656"/>
              </a:solidFill>
              <a:latin typeface="Lato" panose="020F0502020204030203" pitchFamily="34" charset="0"/>
              <a:ea typeface="Lato" panose="020F0502020204030203" pitchFamily="34" charset="0"/>
              <a:cs typeface="Lato" panose="020F0502020204030203" pitchFamily="34" charset="0"/>
            </a:endParaRPr>
          </a:p>
          <a:p>
            <a:pPr marL="0" indent="0" algn="just">
              <a:buNone/>
            </a:pP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Après avoir été commissaire de la marine nationale, Olivier CHALLAN BELVAL a été nommé auditeur au Conseil d'État en 1986, maître des requêtes en 1987 et conseiller d'État en 1999.</a:t>
            </a:r>
          </a:p>
          <a:p>
            <a:pPr marL="0" indent="0" algn="just">
              <a:buNone/>
            </a:pPr>
            <a:r>
              <a:rPr lang="fr-FR" sz="1600" spc="-20" dirty="0">
                <a:solidFill>
                  <a:srgbClr val="565656"/>
                </a:solidFill>
                <a:latin typeface="Lato" panose="020F0502020204030203" pitchFamily="34" charset="0"/>
                <a:ea typeface="Lato" panose="020F0502020204030203" pitchFamily="34" charset="0"/>
                <a:cs typeface="Lato" panose="020F0502020204030203" pitchFamily="34" charset="0"/>
              </a:rPr>
              <a:t>Conseiller technique, chargé des problèmes juridiques, au cabinet du président de l’Assemblée nationale de 1993 à 1997, il préside ensuite la Caisse nationale militaire de Sécurité sociale de 2001 à 2003. </a:t>
            </a:r>
          </a:p>
          <a:p>
            <a:pPr marL="0" indent="0" algn="just">
              <a:buNone/>
            </a:pP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De 2003 à 2008, il est directeur général de la Commission de régulation de l'énergie (CRE). </a:t>
            </a:r>
          </a:p>
          <a:p>
            <a:pPr marL="0" indent="0" algn="just">
              <a:buNone/>
            </a:pP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En mai 2008, il est nommé directeur de cabinet du président de l'Assemblée nationale, jusqu’en février 2011, date à laquelle il est nommé commissaire à la Commission de régulation de l’énergie jusqu’en 2015.</a:t>
            </a:r>
          </a:p>
          <a:p>
            <a:pPr marL="0" indent="0" algn="just">
              <a:buNone/>
            </a:pP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Il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est revenu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ensuite au Conseil d’État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jusqu’en juin 2020 où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il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siégeait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à la section des travaux publics.</a:t>
            </a:r>
          </a:p>
        </p:txBody>
      </p:sp>
      <p:sp>
        <p:nvSpPr>
          <p:cNvPr id="76" name="Shape 76"/>
          <p:cNvSpPr>
            <a:spLocks noGrp="1"/>
          </p:cNvSpPr>
          <p:nvPr>
            <p:ph type="sldNum" sz="quarter" idx="2"/>
          </p:nvPr>
        </p:nvSpPr>
        <p:spPr>
          <a:xfrm>
            <a:off x="4493450" y="6448742"/>
            <a:ext cx="192533" cy="2819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
        <p:nvSpPr>
          <p:cNvPr id="77" name="Shape 77"/>
          <p:cNvSpPr/>
          <p:nvPr/>
        </p:nvSpPr>
        <p:spPr>
          <a:xfrm>
            <a:off x="601200" y="435600"/>
            <a:ext cx="7370238"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00000"/>
              </a:lnSpc>
              <a:spcBef>
                <a:spcPts val="0"/>
              </a:spcBef>
              <a:defRPr sz="3200" b="0" cap="all" spc="0">
                <a:solidFill>
                  <a:srgbClr val="212959"/>
                </a:solidFill>
                <a:latin typeface="League Gothic"/>
                <a:ea typeface="League Gothic"/>
                <a:cs typeface="League Gothic"/>
                <a:sym typeface="League Gothic"/>
              </a:defRPr>
            </a:pPr>
            <a:r>
              <a:rPr lang="fr-FR" sz="3200" dirty="0">
                <a:solidFill>
                  <a:srgbClr val="000092"/>
                </a:solidFill>
              </a:rPr>
              <a:t>Qui est le médiateur </a:t>
            </a:r>
            <a:r>
              <a:rPr lang="fr-FR" sz="3200" dirty="0" smtClean="0">
                <a:solidFill>
                  <a:srgbClr val="000092"/>
                </a:solidFill>
              </a:rPr>
              <a:t>?</a:t>
            </a:r>
            <a:endParaRPr dirty="0">
              <a:solidFill>
                <a:srgbClr val="000092"/>
              </a:solidFill>
            </a:endParaRPr>
          </a:p>
        </p:txBody>
      </p:sp>
      <mc:AlternateContent xmlns:mc="http://schemas.openxmlformats.org/markup-compatibility/2006" xmlns:a14="http://schemas.microsoft.com/office/drawing/2010/main">
        <mc:Choice Requires="a14">
          <p:sp>
            <p:nvSpPr>
              <p:cNvPr id="6" name="Zone de texte 2"/>
              <p:cNvSpPr txBox="1">
                <a:spLocks noChangeArrowheads="1"/>
              </p:cNvSpPr>
              <p:nvPr/>
            </p:nvSpPr>
            <p:spPr bwMode="auto">
              <a:xfrm>
                <a:off x="205336" y="2405934"/>
                <a:ext cx="292735" cy="1474470"/>
              </a:xfrm>
              <a:prstGeom prst="rect">
                <a:avLst/>
              </a:prstGeom>
              <a:solidFill>
                <a:srgbClr val="FFFFFF"/>
              </a:solidFill>
              <a:ln w="9525">
                <a:solidFill>
                  <a:schemeClr val="bg1"/>
                </a:solidFill>
                <a:miter lim="800000"/>
                <a:headEnd/>
                <a:tailEnd/>
              </a:ln>
            </p:spPr>
            <p:txBody>
              <a:bodyPr rot="0" vert="vert270" wrap="square" lIns="91440" tIns="45720" rIns="91440" bIns="45720" anchor="t" anchorCtr="0">
                <a:noAutofit/>
              </a:bodyPr>
              <a:lstStyle/>
              <a:p>
                <a:pPr algn="just">
                  <a:lnSpc>
                    <a:spcPct val="115000"/>
                  </a:lnSpc>
                  <a:spcAft>
                    <a:spcPts val="1000"/>
                  </a:spcAft>
                </a:pPr>
                <a14:m>
                  <m:oMath xmlns:m="http://schemas.openxmlformats.org/officeDocument/2006/math">
                    <m:r>
                      <a:rPr lang="fr-FR" sz="800">
                        <a:solidFill>
                          <a:srgbClr val="595959"/>
                        </a:solidFill>
                        <a:latin typeface="Cambria Math" panose="02040503050406030204" pitchFamily="18" charset="0"/>
                        <a:cs typeface="Arial"/>
                      </a:rPr>
                      <m:t>©</m:t>
                    </m:r>
                  </m:oMath>
                </a14:m>
                <a:r>
                  <a:rPr lang="fr-FR" sz="800" dirty="0" smtClean="0">
                    <a:solidFill>
                      <a:srgbClr val="595959"/>
                    </a:solidFill>
                    <a:latin typeface="Lato" panose="020F0502020204030203" pitchFamily="34" charset="0"/>
                    <a:cs typeface="Arial"/>
                  </a:rPr>
                  <a:t>KIM REDLER</a:t>
                </a:r>
                <a:endParaRPr lang="fr-FR" sz="800" dirty="0">
                  <a:solidFill>
                    <a:srgbClr val="595959"/>
                  </a:solidFill>
                  <a:latin typeface="Lato" panose="020F0502020204030203" pitchFamily="34" charset="0"/>
                  <a:cs typeface="Arial"/>
                </a:endParaRPr>
              </a:p>
              <a:p>
                <a:pPr>
                  <a:lnSpc>
                    <a:spcPct val="115000"/>
                  </a:lnSpc>
                  <a:spcAft>
                    <a:spcPts val="10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6" name="Zone de texte 2"/>
              <p:cNvSpPr txBox="1">
                <a:spLocks noRot="1" noChangeAspect="1" noMove="1" noResize="1" noEditPoints="1" noAdjustHandles="1" noChangeArrowheads="1" noChangeShapeType="1" noTextEdit="1"/>
              </p:cNvSpPr>
              <p:nvPr/>
            </p:nvSpPr>
            <p:spPr bwMode="auto">
              <a:xfrm>
                <a:off x="205336" y="2405934"/>
                <a:ext cx="292735" cy="1474470"/>
              </a:xfrm>
              <a:prstGeom prst="rect">
                <a:avLst/>
              </a:prstGeom>
              <a:blipFill>
                <a:blip r:embed="rId3"/>
                <a:stretch>
                  <a:fillRect/>
                </a:stretch>
              </a:blipFill>
              <a:ln w="9525">
                <a:solidFill>
                  <a:schemeClr val="bg1"/>
                </a:solidFill>
                <a:miter lim="800000"/>
                <a:headEnd/>
                <a:tailEnd/>
              </a:ln>
            </p:spPr>
            <p:txBody>
              <a:bodyPr/>
              <a:lstStyle/>
              <a:p>
                <a:r>
                  <a:rPr lang="fr-FR">
                    <a:noFill/>
                  </a:rPr>
                  <a:t> </a:t>
                </a:r>
              </a:p>
            </p:txBody>
          </p:sp>
        </mc:Fallback>
      </mc:AlternateContent>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l="36893"/>
          <a:stretch/>
        </p:blipFill>
        <p:spPr>
          <a:xfrm>
            <a:off x="7655441" y="6058573"/>
            <a:ext cx="1290049" cy="672110"/>
          </a:xfrm>
          <a:prstGeom prst="rect">
            <a:avLst/>
          </a:prstGeom>
        </p:spPr>
      </p:pic>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r="64959"/>
          <a:stretch/>
        </p:blipFill>
        <p:spPr>
          <a:xfrm>
            <a:off x="136576" y="5931027"/>
            <a:ext cx="852255" cy="799656"/>
          </a:xfrm>
          <a:prstGeom prst="rect">
            <a:avLst/>
          </a:prstGeom>
        </p:spPr>
      </p:pic>
      <p:sp>
        <p:nvSpPr>
          <p:cNvPr id="11" name="Rectangle 10"/>
          <p:cNvSpPr/>
          <p:nvPr/>
        </p:nvSpPr>
        <p:spPr>
          <a:xfrm>
            <a:off x="680483" y="1210993"/>
            <a:ext cx="734425" cy="64034"/>
          </a:xfrm>
          <a:prstGeom prst="rect">
            <a:avLst/>
          </a:prstGeom>
          <a:solidFill>
            <a:srgbClr val="000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702" y="1461164"/>
            <a:ext cx="1608997" cy="2413065"/>
          </a:xfrm>
          <a:prstGeom prst="rect">
            <a:avLst/>
          </a:prstGeom>
        </p:spPr>
      </p:pic>
    </p:spTree>
    <p:extLst>
      <p:ext uri="{BB962C8B-B14F-4D97-AF65-F5344CB8AC3E}">
        <p14:creationId xmlns:p14="http://schemas.microsoft.com/office/powerpoint/2010/main" val="139192412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8316"/>
          </a:xfrm>
          <a:prstGeom prst="rect">
            <a:avLst/>
          </a:prstGeom>
          <a:solidFill>
            <a:srgbClr val="5FC6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Shape 75"/>
          <p:cNvSpPr>
            <a:spLocks noGrp="1"/>
          </p:cNvSpPr>
          <p:nvPr>
            <p:ph type="body" idx="1"/>
          </p:nvPr>
        </p:nvSpPr>
        <p:spPr>
          <a:xfrm>
            <a:off x="562703" y="1650401"/>
            <a:ext cx="8212015" cy="3905251"/>
          </a:xfrm>
          <a:prstGeom prst="rect">
            <a:avLst/>
          </a:prstGeom>
        </p:spPr>
        <p:txBody>
          <a:bodyPr>
            <a:normAutofit/>
          </a:bodyPr>
          <a:lstStyle/>
          <a:p>
            <a:pPr algn="just">
              <a:buSzPct val="163000"/>
              <a:defRPr/>
            </a:pPr>
            <a:r>
              <a:rPr lang="fr-FR" altLang="fr-FR" sz="1800" b="1" dirty="0" smtClean="0">
                <a:solidFill>
                  <a:srgbClr val="6DC5D7"/>
                </a:solidFill>
                <a:latin typeface="Lato" panose="020F0502020204030203" pitchFamily="34" charset="0"/>
                <a:ea typeface="Lato" panose="020F0502020204030203" pitchFamily="34" charset="0"/>
                <a:cs typeface="Lato" panose="020F0502020204030203" pitchFamily="34" charset="0"/>
              </a:rPr>
              <a:t>Informer </a:t>
            </a:r>
            <a:r>
              <a:rPr lang="fr-FR" altLang="fr-FR" sz="1800" b="1" dirty="0">
                <a:solidFill>
                  <a:srgbClr val="6DC5D7"/>
                </a:solidFill>
                <a:latin typeface="Lato" panose="020F0502020204030203" pitchFamily="34" charset="0"/>
                <a:ea typeface="Lato" panose="020F0502020204030203" pitchFamily="34" charset="0"/>
                <a:cs typeface="Lato" panose="020F0502020204030203" pitchFamily="34" charset="0"/>
              </a:rPr>
              <a:t>l</a:t>
            </a:r>
            <a:r>
              <a:rPr lang="fr-FR" altLang="fr-FR" sz="1800" b="1" dirty="0" smtClean="0">
                <a:solidFill>
                  <a:srgbClr val="6DC5D7"/>
                </a:solidFill>
                <a:latin typeface="Lato" panose="020F0502020204030203" pitchFamily="34" charset="0"/>
                <a:ea typeface="Lato" panose="020F0502020204030203" pitchFamily="34" charset="0"/>
                <a:cs typeface="Lato" panose="020F0502020204030203" pitchFamily="34" charset="0"/>
              </a:rPr>
              <a:t>es </a:t>
            </a:r>
            <a:r>
              <a:rPr lang="fr-FR" altLang="fr-FR" sz="1800" b="1" dirty="0">
                <a:solidFill>
                  <a:srgbClr val="6DC5D7"/>
                </a:solidFill>
                <a:latin typeface="Lato" panose="020F0502020204030203" pitchFamily="34" charset="0"/>
                <a:ea typeface="Lato" panose="020F0502020204030203" pitchFamily="34" charset="0"/>
                <a:cs typeface="Lato" panose="020F0502020204030203" pitchFamily="34" charset="0"/>
              </a:rPr>
              <a:t>consommateurs </a:t>
            </a:r>
            <a:r>
              <a:rPr lang="fr-FR" altLang="fr-FR" sz="1800" dirty="0">
                <a:solidFill>
                  <a:srgbClr val="565656"/>
                </a:solidFill>
                <a:latin typeface="Lato" panose="020F0502020204030203" pitchFamily="34" charset="0"/>
                <a:ea typeface="Lato" panose="020F0502020204030203" pitchFamily="34" charset="0"/>
                <a:cs typeface="Lato" panose="020F0502020204030203" pitchFamily="34" charset="0"/>
              </a:rPr>
              <a:t>d’énergie sur leurs droits.</a:t>
            </a:r>
          </a:p>
          <a:p>
            <a:pPr algn="just">
              <a:buSzPct val="163000"/>
              <a:defRPr/>
            </a:pPr>
            <a:r>
              <a:rPr lang="fr-FR" altLang="fr-FR" sz="1800" dirty="0" smtClean="0">
                <a:solidFill>
                  <a:srgbClr val="565656"/>
                </a:solidFill>
                <a:latin typeface="Lato" panose="020F0502020204030203" pitchFamily="34" charset="0"/>
                <a:ea typeface="Lato" panose="020F0502020204030203" pitchFamily="34" charset="0"/>
                <a:cs typeface="Lato" panose="020F0502020204030203" pitchFamily="34" charset="0"/>
              </a:rPr>
              <a:t>Proposer </a:t>
            </a:r>
            <a:r>
              <a:rPr lang="fr-FR" altLang="fr-FR" sz="1800" dirty="0">
                <a:solidFill>
                  <a:srgbClr val="565656"/>
                </a:solidFill>
                <a:latin typeface="Lato" panose="020F0502020204030203" pitchFamily="34" charset="0"/>
                <a:ea typeface="Lato" panose="020F0502020204030203" pitchFamily="34" charset="0"/>
                <a:cs typeface="Lato" panose="020F0502020204030203" pitchFamily="34" charset="0"/>
              </a:rPr>
              <a:t>des </a:t>
            </a:r>
            <a:r>
              <a:rPr lang="fr-FR" altLang="fr-FR" sz="1800" b="1" dirty="0">
                <a:solidFill>
                  <a:srgbClr val="6DC5D7"/>
                </a:solidFill>
                <a:latin typeface="Lato" panose="020F0502020204030203" pitchFamily="34" charset="0"/>
                <a:ea typeface="Lato" panose="020F0502020204030203" pitchFamily="34" charset="0"/>
                <a:cs typeface="Lato" panose="020F0502020204030203" pitchFamily="34" charset="0"/>
              </a:rPr>
              <a:t>solutions amiables aux litiges </a:t>
            </a:r>
            <a:r>
              <a:rPr lang="fr-FR" altLang="fr-FR" sz="1800" dirty="0">
                <a:solidFill>
                  <a:srgbClr val="565656"/>
                </a:solidFill>
                <a:latin typeface="Lato" panose="020F0502020204030203" pitchFamily="34" charset="0"/>
                <a:ea typeface="Lato" panose="020F0502020204030203" pitchFamily="34" charset="0"/>
                <a:cs typeface="Lato" panose="020F0502020204030203" pitchFamily="34" charset="0"/>
              </a:rPr>
              <a:t>entre les </a:t>
            </a:r>
            <a:r>
              <a:rPr lang="fr-FR" altLang="fr-FR" sz="1800" dirty="0" smtClean="0">
                <a:solidFill>
                  <a:srgbClr val="565656"/>
                </a:solidFill>
                <a:latin typeface="Lato" panose="020F0502020204030203" pitchFamily="34" charset="0"/>
                <a:ea typeface="Lato" panose="020F0502020204030203" pitchFamily="34" charset="0"/>
                <a:cs typeface="Lato" panose="020F0502020204030203" pitchFamily="34" charset="0"/>
              </a:rPr>
              <a:t>consommateurs / </a:t>
            </a:r>
            <a:r>
              <a:rPr lang="fr-FR" altLang="fr-FR" sz="1800" dirty="0" err="1" smtClean="0">
                <a:solidFill>
                  <a:srgbClr val="565656"/>
                </a:solidFill>
                <a:latin typeface="Lato" panose="020F0502020204030203" pitchFamily="34" charset="0"/>
                <a:ea typeface="Lato" panose="020F0502020204030203" pitchFamily="34" charset="0"/>
                <a:cs typeface="Lato" panose="020F0502020204030203" pitchFamily="34" charset="0"/>
              </a:rPr>
              <a:t>autoconsommateurs</a:t>
            </a:r>
            <a:r>
              <a:rPr lang="fr-FR" altLang="fr-FR" sz="1800" dirty="0" smtClean="0">
                <a:solidFill>
                  <a:srgbClr val="565656"/>
                </a:solidFill>
                <a:latin typeface="Lato" panose="020F0502020204030203" pitchFamily="34" charset="0"/>
                <a:ea typeface="Lato" panose="020F0502020204030203" pitchFamily="34" charset="0"/>
                <a:cs typeface="Lato" panose="020F0502020204030203" pitchFamily="34" charset="0"/>
              </a:rPr>
              <a:t> </a:t>
            </a:r>
            <a:r>
              <a:rPr lang="fr-FR" altLang="fr-FR" sz="1800" dirty="0">
                <a:solidFill>
                  <a:srgbClr val="565656"/>
                </a:solidFill>
                <a:latin typeface="Lato" panose="020F0502020204030203" pitchFamily="34" charset="0"/>
                <a:ea typeface="Lato" panose="020F0502020204030203" pitchFamily="34" charset="0"/>
                <a:cs typeface="Lato" panose="020F0502020204030203" pitchFamily="34" charset="0"/>
              </a:rPr>
              <a:t>et les </a:t>
            </a:r>
            <a:r>
              <a:rPr lang="fr-FR" altLang="fr-FR" sz="1800" dirty="0" smtClean="0">
                <a:solidFill>
                  <a:srgbClr val="565656"/>
                </a:solidFill>
                <a:latin typeface="Lato" panose="020F0502020204030203" pitchFamily="34" charset="0"/>
                <a:ea typeface="Lato" panose="020F0502020204030203" pitchFamily="34" charset="0"/>
                <a:cs typeface="Lato" panose="020F0502020204030203" pitchFamily="34" charset="0"/>
              </a:rPr>
              <a:t>fournisseurs d’énergie / gestionnaire de réseaux et/ou acheteurs d’électricité.</a:t>
            </a:r>
            <a:endParaRPr lang="fr-FR" altLang="fr-FR" sz="1800" dirty="0">
              <a:solidFill>
                <a:srgbClr val="565656"/>
              </a:solidFill>
              <a:latin typeface="Lato" panose="020F0502020204030203" pitchFamily="34" charset="0"/>
              <a:ea typeface="Lato" panose="020F0502020204030203" pitchFamily="34" charset="0"/>
              <a:cs typeface="Lato" panose="020F0502020204030203" pitchFamily="34" charset="0"/>
            </a:endParaRPr>
          </a:p>
          <a:p>
            <a:pPr algn="just">
              <a:buSzPct val="163000"/>
              <a:defRPr/>
            </a:pPr>
            <a:endParaRPr lang="fr-FR" altLang="fr-FR" sz="1800" dirty="0" smtClean="0">
              <a:solidFill>
                <a:srgbClr val="565656"/>
              </a:solidFill>
              <a:latin typeface="Lato" panose="020F0502020204030203" pitchFamily="34" charset="0"/>
              <a:ea typeface="Lato" panose="020F0502020204030203" pitchFamily="34" charset="0"/>
              <a:cs typeface="Lato" panose="020F0502020204030203" pitchFamily="34" charset="0"/>
            </a:endParaRPr>
          </a:p>
          <a:p>
            <a:pPr marL="0" indent="0" algn="just">
              <a:buSzPct val="163000"/>
              <a:buNone/>
              <a:defRPr/>
            </a:pPr>
            <a:r>
              <a:rPr lang="fr-FR" altLang="fr-FR" sz="1800" b="1" cap="all" dirty="0" smtClean="0">
                <a:solidFill>
                  <a:srgbClr val="565656"/>
                </a:solidFill>
                <a:latin typeface="Lato" panose="020F0502020204030203" pitchFamily="34" charset="0"/>
                <a:ea typeface="Lato" panose="020F0502020204030203" pitchFamily="34" charset="0"/>
                <a:cs typeface="Lato" panose="020F0502020204030203" pitchFamily="34" charset="0"/>
              </a:rPr>
              <a:t>ELLES SE </a:t>
            </a:r>
            <a:r>
              <a:rPr lang="fr-FR" altLang="fr-FR" sz="1800" b="1" cap="all" dirty="0" err="1" smtClean="0">
                <a:solidFill>
                  <a:srgbClr val="565656"/>
                </a:solidFill>
                <a:latin typeface="Lato" panose="020F0502020204030203" pitchFamily="34" charset="0"/>
                <a:ea typeface="Lato" panose="020F0502020204030203" pitchFamily="34" charset="0"/>
                <a:cs typeface="Lato" panose="020F0502020204030203" pitchFamily="34" charset="0"/>
              </a:rPr>
              <a:t>DéclineNT</a:t>
            </a:r>
            <a:r>
              <a:rPr lang="fr-FR" altLang="fr-FR" sz="1800" b="1" cap="all" dirty="0" smtClean="0">
                <a:solidFill>
                  <a:srgbClr val="565656"/>
                </a:solidFill>
                <a:latin typeface="Lato" panose="020F0502020204030203" pitchFamily="34" charset="0"/>
                <a:ea typeface="Lato" panose="020F0502020204030203" pitchFamily="34" charset="0"/>
                <a:cs typeface="Lato" panose="020F0502020204030203" pitchFamily="34" charset="0"/>
              </a:rPr>
              <a:t> EN 3 AXES D’ACTIONS :</a:t>
            </a:r>
            <a:endParaRPr lang="fr-FR" altLang="fr-FR" sz="1800" b="1" cap="all" dirty="0">
              <a:solidFill>
                <a:srgbClr val="565656"/>
              </a:solidFill>
              <a:latin typeface="Lato" panose="020F0502020204030203" pitchFamily="34" charset="0"/>
              <a:ea typeface="Lato" panose="020F0502020204030203" pitchFamily="34" charset="0"/>
              <a:cs typeface="Lato" panose="020F0502020204030203" pitchFamily="34" charset="0"/>
            </a:endParaRPr>
          </a:p>
          <a:p>
            <a:pPr marL="0" indent="0" algn="just">
              <a:buSzPct val="163000"/>
              <a:buNone/>
              <a:defRPr/>
            </a:pPr>
            <a:endParaRPr lang="fr-FR" altLang="fr-FR" sz="1800" b="1" dirty="0">
              <a:solidFill>
                <a:srgbClr val="6DC5D7"/>
              </a:solidFill>
              <a:latin typeface="Lato" panose="020F0502020204030203" pitchFamily="34" charset="0"/>
              <a:ea typeface="Lato" panose="020F0502020204030203" pitchFamily="34" charset="0"/>
              <a:cs typeface="Lato" panose="020F0502020204030203" pitchFamily="34" charset="0"/>
            </a:endParaRPr>
          </a:p>
          <a:p>
            <a:pPr algn="just">
              <a:buSzPct val="120000"/>
              <a:buFont typeface="+mj-lt"/>
              <a:buAutoNum type="arabicPeriod"/>
              <a:defRPr/>
            </a:pPr>
            <a:r>
              <a:rPr lang="fr-FR" altLang="fr-FR" sz="1800" b="1" spc="-50" dirty="0">
                <a:solidFill>
                  <a:srgbClr val="6DC5D7"/>
                </a:solidFill>
                <a:latin typeface="Lato" panose="020F0502020204030203" pitchFamily="34" charset="0"/>
                <a:ea typeface="Lato" panose="020F0502020204030203" pitchFamily="34" charset="0"/>
                <a:cs typeface="Lato" panose="020F0502020204030203" pitchFamily="34" charset="0"/>
              </a:rPr>
              <a:t>Mettre à disposition des outils </a:t>
            </a:r>
            <a:r>
              <a:rPr lang="fr-FR" altLang="fr-FR" sz="1800" spc="-50" dirty="0">
                <a:solidFill>
                  <a:srgbClr val="565656"/>
                </a:solidFill>
                <a:latin typeface="Lato" panose="020F0502020204030203" pitchFamily="34" charset="0"/>
                <a:ea typeface="Lato" panose="020F0502020204030203" pitchFamily="34" charset="0"/>
                <a:cs typeface="Lato" panose="020F0502020204030203" pitchFamily="34" charset="0"/>
              </a:rPr>
              <a:t>d’informations facilement accessibles </a:t>
            </a:r>
            <a:r>
              <a:rPr lang="fr-FR" altLang="fr-FR" sz="1800" spc="-50" dirty="0" smtClean="0">
                <a:solidFill>
                  <a:srgbClr val="565656"/>
                </a:solidFill>
                <a:latin typeface="Lato" panose="020F0502020204030203" pitchFamily="34" charset="0"/>
                <a:ea typeface="Lato" panose="020F0502020204030203" pitchFamily="34" charset="0"/>
                <a:cs typeface="Lato" panose="020F0502020204030203" pitchFamily="34" charset="0"/>
              </a:rPr>
              <a:t>et </a:t>
            </a:r>
            <a:r>
              <a:rPr lang="fr-FR" altLang="fr-FR" sz="1800" spc="-50" dirty="0">
                <a:solidFill>
                  <a:srgbClr val="565656"/>
                </a:solidFill>
                <a:latin typeface="Lato" panose="020F0502020204030203" pitchFamily="34" charset="0"/>
                <a:ea typeface="Lato" panose="020F0502020204030203" pitchFamily="34" charset="0"/>
                <a:cs typeface="Lato" panose="020F0502020204030203" pitchFamily="34" charset="0"/>
              </a:rPr>
              <a:t>concrets</a:t>
            </a:r>
            <a:r>
              <a:rPr lang="fr-FR" altLang="fr-FR" sz="1800" dirty="0">
                <a:solidFill>
                  <a:srgbClr val="565656"/>
                </a:solidFill>
                <a:latin typeface="Lato" panose="020F0502020204030203" pitchFamily="34" charset="0"/>
                <a:ea typeface="Lato" panose="020F0502020204030203" pitchFamily="34" charset="0"/>
                <a:cs typeface="Lato" panose="020F0502020204030203" pitchFamily="34" charset="0"/>
              </a:rPr>
              <a:t>.</a:t>
            </a:r>
          </a:p>
          <a:p>
            <a:pPr algn="just">
              <a:buSzPct val="120000"/>
              <a:buFont typeface="+mj-lt"/>
              <a:buAutoNum type="arabicPeriod"/>
              <a:defRPr/>
            </a:pPr>
            <a:r>
              <a:rPr lang="fr-FR" altLang="fr-FR" sz="1800" b="1" dirty="0">
                <a:solidFill>
                  <a:srgbClr val="6DC5D7"/>
                </a:solidFill>
                <a:latin typeface="Lato" panose="020F0502020204030203" pitchFamily="34" charset="0"/>
                <a:ea typeface="Lato" panose="020F0502020204030203" pitchFamily="34" charset="0"/>
                <a:cs typeface="Lato" panose="020F0502020204030203" pitchFamily="34" charset="0"/>
              </a:rPr>
              <a:t>Résoudre</a:t>
            </a:r>
            <a:r>
              <a:rPr lang="fr-FR" altLang="fr-FR" sz="1800" dirty="0">
                <a:latin typeface="Lato" panose="020F0502020204030203" pitchFamily="34" charset="0"/>
                <a:ea typeface="Lato" panose="020F0502020204030203" pitchFamily="34" charset="0"/>
                <a:cs typeface="Lato" panose="020F0502020204030203" pitchFamily="34" charset="0"/>
              </a:rPr>
              <a:t> </a:t>
            </a:r>
            <a:r>
              <a:rPr lang="fr-FR" altLang="fr-FR" sz="1800" dirty="0">
                <a:solidFill>
                  <a:srgbClr val="565656"/>
                </a:solidFill>
                <a:latin typeface="Lato" panose="020F0502020204030203" pitchFamily="34" charset="0"/>
                <a:ea typeface="Lato" panose="020F0502020204030203" pitchFamily="34" charset="0"/>
                <a:cs typeface="Lato" panose="020F0502020204030203" pitchFamily="34" charset="0"/>
              </a:rPr>
              <a:t>les litiges individuels.</a:t>
            </a:r>
          </a:p>
          <a:p>
            <a:pPr algn="just">
              <a:buSzPct val="120000"/>
              <a:buFont typeface="+mj-lt"/>
              <a:buAutoNum type="arabicPeriod"/>
              <a:defRPr/>
            </a:pPr>
            <a:r>
              <a:rPr lang="fr-FR" altLang="fr-FR" sz="1800" b="1" dirty="0">
                <a:solidFill>
                  <a:srgbClr val="6DC5D7"/>
                </a:solidFill>
                <a:latin typeface="Lato" panose="020F0502020204030203" pitchFamily="34" charset="0"/>
                <a:ea typeface="Lato" panose="020F0502020204030203" pitchFamily="34" charset="0"/>
                <a:cs typeface="Lato" panose="020F0502020204030203" pitchFamily="34" charset="0"/>
              </a:rPr>
              <a:t>Proposer des évolutions </a:t>
            </a:r>
            <a:r>
              <a:rPr lang="fr-FR" altLang="fr-FR" sz="1800" dirty="0">
                <a:solidFill>
                  <a:srgbClr val="565656"/>
                </a:solidFill>
                <a:latin typeface="Lato" panose="020F0502020204030203" pitchFamily="34" charset="0"/>
                <a:ea typeface="Lato" panose="020F0502020204030203" pitchFamily="34" charset="0"/>
                <a:cs typeface="Lato" panose="020F0502020204030203" pitchFamily="34" charset="0"/>
              </a:rPr>
              <a:t>des pratiques et des politiques publiques.</a:t>
            </a:r>
          </a:p>
          <a:p>
            <a:pPr lvl="0"/>
            <a:endParaRPr lang="fr-FR" sz="1600" dirty="0"/>
          </a:p>
        </p:txBody>
      </p:sp>
      <p:sp>
        <p:nvSpPr>
          <p:cNvPr id="76" name="Shape 76"/>
          <p:cNvSpPr>
            <a:spLocks noGrp="1"/>
          </p:cNvSpPr>
          <p:nvPr>
            <p:ph type="sldNum" sz="quarter" idx="2"/>
          </p:nvPr>
        </p:nvSpPr>
        <p:spPr>
          <a:xfrm>
            <a:off x="4493450" y="6448742"/>
            <a:ext cx="192533" cy="2819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
        <p:nvSpPr>
          <p:cNvPr id="77" name="Shape 77"/>
          <p:cNvSpPr/>
          <p:nvPr/>
        </p:nvSpPr>
        <p:spPr>
          <a:xfrm>
            <a:off x="643983" y="381900"/>
            <a:ext cx="8179461"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nSpc>
                <a:spcPct val="100000"/>
              </a:lnSpc>
              <a:spcBef>
                <a:spcPts val="0"/>
              </a:spcBef>
              <a:defRPr sz="3200" b="0" cap="all" spc="0">
                <a:solidFill>
                  <a:srgbClr val="212959"/>
                </a:solidFill>
                <a:latin typeface="League Gothic"/>
                <a:ea typeface="League Gothic"/>
                <a:cs typeface="League Gothic"/>
                <a:sym typeface="League Gothic"/>
              </a:defRPr>
            </a:pPr>
            <a:r>
              <a:rPr lang="fr-FR" sz="3200" dirty="0" smtClean="0">
                <a:solidFill>
                  <a:srgbClr val="000092"/>
                </a:solidFill>
              </a:rPr>
              <a:t>les </a:t>
            </a:r>
            <a:r>
              <a:rPr lang="fr-FR" sz="3200" dirty="0">
                <a:solidFill>
                  <a:srgbClr val="000092"/>
                </a:solidFill>
              </a:rPr>
              <a:t>2 missions du </a:t>
            </a:r>
            <a:r>
              <a:rPr lang="fr-FR" sz="3200" dirty="0" smtClean="0">
                <a:solidFill>
                  <a:srgbClr val="000092"/>
                </a:solidFill>
              </a:rPr>
              <a:t>médiateur national de l’énergie  </a:t>
            </a:r>
            <a:endParaRPr lang="fr-FR" dirty="0">
              <a:solidFill>
                <a:srgbClr val="000092"/>
              </a:solidFill>
            </a:endParaRPr>
          </a:p>
        </p:txBody>
      </p:sp>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36893"/>
          <a:stretch/>
        </p:blipFill>
        <p:spPr>
          <a:xfrm>
            <a:off x="7655441" y="6058573"/>
            <a:ext cx="1290049" cy="672110"/>
          </a:xfrm>
          <a:prstGeom prst="rect">
            <a:avLst/>
          </a:prstGeom>
        </p:spPr>
      </p:pic>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r="64959"/>
          <a:stretch/>
        </p:blipFill>
        <p:spPr>
          <a:xfrm>
            <a:off x="136576" y="5931027"/>
            <a:ext cx="852255" cy="799656"/>
          </a:xfrm>
          <a:prstGeom prst="rect">
            <a:avLst/>
          </a:prstGeom>
        </p:spPr>
      </p:pic>
      <p:sp>
        <p:nvSpPr>
          <p:cNvPr id="9" name="Rectangle 8"/>
          <p:cNvSpPr/>
          <p:nvPr/>
        </p:nvSpPr>
        <p:spPr>
          <a:xfrm>
            <a:off x="680483" y="1210993"/>
            <a:ext cx="734425" cy="64034"/>
          </a:xfrm>
          <a:prstGeom prst="rect">
            <a:avLst/>
          </a:prstGeom>
          <a:solidFill>
            <a:srgbClr val="000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878898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148316"/>
          </a:xfrm>
          <a:prstGeom prst="rect">
            <a:avLst/>
          </a:prstGeom>
          <a:solidFill>
            <a:srgbClr val="5FC6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Shape 75"/>
          <p:cNvSpPr>
            <a:spLocks noGrp="1"/>
          </p:cNvSpPr>
          <p:nvPr>
            <p:ph type="body" idx="1"/>
          </p:nvPr>
        </p:nvSpPr>
        <p:spPr>
          <a:xfrm>
            <a:off x="582161" y="1122790"/>
            <a:ext cx="8015109" cy="4246685"/>
          </a:xfrm>
          <a:prstGeom prst="rect">
            <a:avLst/>
          </a:prstGeom>
        </p:spPr>
        <p:txBody>
          <a:bodyPr>
            <a:noAutofit/>
          </a:bodyPr>
          <a:lstStyle/>
          <a:p>
            <a:pPr marL="0" indent="0" algn="just">
              <a:buNone/>
            </a:pPr>
            <a:endParaRPr lang="fr-FR" sz="1400" dirty="0"/>
          </a:p>
          <a:p>
            <a:pPr marL="0" indent="0" algn="just">
              <a:spcAft>
                <a:spcPts val="400"/>
              </a:spcAft>
              <a:buClr>
                <a:srgbClr val="6DC5D7"/>
              </a:buClr>
              <a:buNone/>
            </a:pP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Le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médiateur national de l’énergie informe les consommateurs sur leurs droits.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À</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cet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effet, il gère le service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d'information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  qui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comprend :</a:t>
            </a:r>
          </a:p>
          <a:p>
            <a:pPr lvl="1" algn="just">
              <a:spcAft>
                <a:spcPts val="400"/>
              </a:spcAft>
              <a:buClr>
                <a:srgbClr val="5FC6D0"/>
              </a:buClr>
              <a:buFont typeface="Arial" panose="020B0604020202020204" pitchFamily="34" charset="0"/>
              <a:buChar char="•"/>
              <a:tabLst>
                <a:tab pos="6276975" algn="l"/>
              </a:tabLst>
            </a:pP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un centre d'appels accessible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au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du lundi au vendredi de 8h30 à 18h ;</a:t>
            </a:r>
          </a:p>
          <a:p>
            <a:pPr lvl="1" algn="just">
              <a:spcAft>
                <a:spcPts val="400"/>
              </a:spcAft>
              <a:buClr>
                <a:srgbClr val="5FC6D0"/>
              </a:buClr>
              <a:buFont typeface="Arial" panose="020B0604020202020204" pitchFamily="34" charset="0"/>
              <a:buChar char="•"/>
              <a:tabLst>
                <a:tab pos="6276975" algn="l"/>
              </a:tabLst>
            </a:pP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un site internet dédié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hlinkClick r:id="rId2"/>
              </a:rPr>
              <a:t>www.energie-info.fr</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 où sont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publiés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des informations et des outils pratiques pour les consommateurs (fiches pratiques sur les démarches et les droits, comparateur d'offres des fournisseurs d'électricité et gaz naturel,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calculettes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etc.).</a:t>
            </a:r>
          </a:p>
          <a:p>
            <a:pPr marL="0" indent="0" algn="just">
              <a:buNone/>
            </a:pPr>
            <a:endParaRPr lang="fr-FR" sz="1400" dirty="0"/>
          </a:p>
          <a:p>
            <a:pPr marL="0" indent="0" algn="just">
              <a:spcBef>
                <a:spcPts val="600"/>
              </a:spcBef>
              <a:spcAft>
                <a:spcPts val="600"/>
              </a:spcAft>
              <a:buSzPct val="163000"/>
              <a:buNone/>
            </a:pPr>
            <a:endParaRPr lang="fr-FR" sz="1400" b="1" dirty="0"/>
          </a:p>
        </p:txBody>
      </p:sp>
      <p:sp>
        <p:nvSpPr>
          <p:cNvPr id="76" name="Shape 76"/>
          <p:cNvSpPr>
            <a:spLocks noGrp="1"/>
          </p:cNvSpPr>
          <p:nvPr>
            <p:ph type="sldNum" sz="quarter" idx="2"/>
          </p:nvPr>
        </p:nvSpPr>
        <p:spPr>
          <a:xfrm>
            <a:off x="4493450" y="6448742"/>
            <a:ext cx="192533" cy="2819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
        <p:nvSpPr>
          <p:cNvPr id="77" name="Shape 77"/>
          <p:cNvSpPr/>
          <p:nvPr/>
        </p:nvSpPr>
        <p:spPr>
          <a:xfrm>
            <a:off x="680483" y="410698"/>
            <a:ext cx="7370238"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00000"/>
              </a:lnSpc>
              <a:spcBef>
                <a:spcPts val="0"/>
              </a:spcBef>
              <a:defRPr sz="3200" b="0" cap="all" spc="0">
                <a:solidFill>
                  <a:srgbClr val="212959"/>
                </a:solidFill>
                <a:latin typeface="League Gothic"/>
                <a:ea typeface="League Gothic"/>
                <a:cs typeface="League Gothic"/>
                <a:sym typeface="League Gothic"/>
              </a:defRPr>
            </a:pPr>
            <a:r>
              <a:rPr lang="fr-FR" sz="3200" dirty="0" smtClean="0">
                <a:solidFill>
                  <a:srgbClr val="000092"/>
                </a:solidFill>
              </a:rPr>
              <a:t>ses dispositifs d’information </a:t>
            </a:r>
            <a:endParaRPr dirty="0">
              <a:solidFill>
                <a:srgbClr val="000092"/>
              </a:solidFill>
            </a:endParaRPr>
          </a:p>
        </p:txBody>
      </p:sp>
      <p:pic>
        <p:nvPicPr>
          <p:cNvPr id="7" name="Picture 2" descr="Résultat de recherche d'images pour &quot;energie info 0 800 112 212&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043" y="1994357"/>
            <a:ext cx="1983291" cy="261945"/>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3"/>
          <p:cNvSpPr txBox="1">
            <a:spLocks/>
          </p:cNvSpPr>
          <p:nvPr/>
        </p:nvSpPr>
        <p:spPr>
          <a:xfrm>
            <a:off x="562703" y="3723911"/>
            <a:ext cx="6144554" cy="2162454"/>
          </a:xfrm>
          <a:prstGeom prst="rect">
            <a:avLst/>
          </a:prstGeom>
          <a:ln w="57150">
            <a:solidFill>
              <a:srgbClr val="6DC5D7"/>
            </a:solidFill>
          </a:ln>
        </p:spPr>
        <p:txBody>
          <a:bodyPr vert="horz"/>
          <a:lstStyle>
            <a:lvl1pPr marL="342900" indent="-342900" algn="l" defTabSz="457200" rtl="0" eaLnBrk="1" latinLnBrk="0" hangingPunct="1">
              <a:spcBef>
                <a:spcPct val="20000"/>
              </a:spcBef>
              <a:buSzPct val="163000"/>
              <a:buFontTx/>
              <a:buBlip>
                <a:blip r:embed="rId4"/>
              </a:buBlip>
              <a:defRPr sz="1900" kern="1200">
                <a:solidFill>
                  <a:srgbClr val="595959"/>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7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1938" indent="0">
              <a:lnSpc>
                <a:spcPct val="100000"/>
              </a:lnSpc>
              <a:buFontTx/>
              <a:buNone/>
              <a:tabLst>
                <a:tab pos="5297488" algn="l"/>
              </a:tabLst>
            </a:pPr>
            <a:endParaRPr lang="fr-FR" sz="400" b="0" spc="0" dirty="0" smtClean="0">
              <a:solidFill>
                <a:srgbClr val="535353"/>
              </a:solidFill>
              <a:latin typeface="Lato Regular"/>
              <a:ea typeface="Lato Regular"/>
              <a:cs typeface="Lato Regular"/>
              <a:sym typeface="Lato Regular"/>
            </a:endParaRPr>
          </a:p>
          <a:p>
            <a:pPr marL="261938" indent="0">
              <a:lnSpc>
                <a:spcPct val="100000"/>
              </a:lnSpc>
              <a:spcAft>
                <a:spcPts val="600"/>
              </a:spcAft>
              <a:buFontTx/>
              <a:buNone/>
              <a:tabLst>
                <a:tab pos="5297488" algn="l"/>
              </a:tabLst>
            </a:pPr>
            <a:r>
              <a:rPr lang="fr-FR" sz="1300" b="0" spc="0" dirty="0" smtClean="0">
                <a:solidFill>
                  <a:srgbClr val="565656"/>
                </a:solidFill>
                <a:latin typeface="Lato Regular"/>
                <a:ea typeface="Lato Regular"/>
                <a:cs typeface="Lato Regular"/>
                <a:sym typeface="Lato Regular"/>
              </a:rPr>
              <a:t>Le </a:t>
            </a:r>
            <a:r>
              <a:rPr lang="fr-FR" sz="1300" spc="0" dirty="0" smtClean="0">
                <a:solidFill>
                  <a:srgbClr val="565656"/>
                </a:solidFill>
                <a:latin typeface="Lato Regular"/>
                <a:ea typeface="Lato Regular"/>
                <a:cs typeface="Lato Regular"/>
                <a:sym typeface="Lato Regular"/>
                <a:hlinkClick r:id="rId6"/>
              </a:rPr>
              <a:t>comparateur d’offres </a:t>
            </a:r>
            <a:r>
              <a:rPr lang="fr-FR" sz="1300" b="0" spc="0" dirty="0" smtClean="0">
                <a:solidFill>
                  <a:srgbClr val="565656"/>
                </a:solidFill>
                <a:latin typeface="Lato Regular"/>
                <a:ea typeface="Lato Regular"/>
                <a:cs typeface="Lato Regular"/>
                <a:sym typeface="Lato Regular"/>
              </a:rPr>
              <a:t>de fourniture d’électricité et de gaz est </a:t>
            </a:r>
            <a:r>
              <a:rPr lang="fr-FR" sz="1300" spc="0" dirty="0" smtClean="0">
                <a:solidFill>
                  <a:srgbClr val="565656"/>
                </a:solidFill>
                <a:latin typeface="Lato Regular"/>
                <a:ea typeface="Lato Regular"/>
                <a:cs typeface="Lato Regular"/>
                <a:sym typeface="Lato Regular"/>
              </a:rPr>
              <a:t>gratuit, indépendant, pédagogique.</a:t>
            </a:r>
          </a:p>
          <a:p>
            <a:pPr marL="261938" lvl="1" indent="0">
              <a:lnSpc>
                <a:spcPct val="100000"/>
              </a:lnSpc>
              <a:spcBef>
                <a:spcPts val="400"/>
              </a:spcBef>
              <a:spcAft>
                <a:spcPts val="600"/>
              </a:spcAft>
              <a:buFontTx/>
              <a:buNone/>
              <a:tabLst>
                <a:tab pos="5297488" algn="l"/>
              </a:tabLst>
            </a:pPr>
            <a:r>
              <a:rPr lang="fr-FR" sz="1300" b="0" spc="0" dirty="0" smtClean="0">
                <a:solidFill>
                  <a:srgbClr val="565656"/>
                </a:solidFill>
                <a:latin typeface="Lato Regular"/>
                <a:ea typeface="Lato Regular"/>
                <a:cs typeface="Lato Regular"/>
                <a:sym typeface="Lato Regular"/>
              </a:rPr>
              <a:t>Le </a:t>
            </a:r>
            <a:r>
              <a:rPr lang="fr-FR" sz="1300" b="0" spc="0" dirty="0">
                <a:solidFill>
                  <a:srgbClr val="565656"/>
                </a:solidFill>
                <a:latin typeface="Lato Regular"/>
                <a:ea typeface="Lato Regular"/>
                <a:cs typeface="Lato Regular"/>
                <a:sym typeface="Lato Regular"/>
              </a:rPr>
              <a:t>consommateur renseigne son </a:t>
            </a:r>
            <a:r>
              <a:rPr lang="fr-FR" sz="1300" b="0" spc="0" dirty="0" smtClean="0">
                <a:solidFill>
                  <a:srgbClr val="565656"/>
                </a:solidFill>
                <a:latin typeface="Lato Regular"/>
                <a:ea typeface="Lato Regular"/>
                <a:cs typeface="Lato Regular"/>
                <a:sym typeface="Lato Regular"/>
              </a:rPr>
              <a:t>profil et la commune</a:t>
            </a:r>
            <a:r>
              <a:rPr lang="fr-FR" sz="1300" b="0" spc="0" dirty="0">
                <a:solidFill>
                  <a:srgbClr val="565656"/>
                </a:solidFill>
                <a:latin typeface="Lato Regular"/>
                <a:ea typeface="Lato Regular"/>
                <a:cs typeface="Lato Regular"/>
                <a:sym typeface="Lato Regular"/>
              </a:rPr>
              <a:t> </a:t>
            </a:r>
            <a:r>
              <a:rPr lang="fr-FR" sz="1300" b="0" spc="0" dirty="0" smtClean="0">
                <a:solidFill>
                  <a:srgbClr val="565656"/>
                </a:solidFill>
                <a:latin typeface="Lato Regular"/>
                <a:ea typeface="Lato Regular"/>
                <a:cs typeface="Lato Regular"/>
                <a:sym typeface="Lato Regular"/>
              </a:rPr>
              <a:t>où </a:t>
            </a:r>
            <a:r>
              <a:rPr lang="fr-FR" sz="1300" b="0" spc="0" dirty="0">
                <a:solidFill>
                  <a:srgbClr val="565656"/>
                </a:solidFill>
                <a:latin typeface="Lato Regular"/>
                <a:ea typeface="Lato Regular"/>
                <a:cs typeface="Lato Regular"/>
                <a:sym typeface="Lato Regular"/>
              </a:rPr>
              <a:t>il réside </a:t>
            </a:r>
            <a:r>
              <a:rPr lang="fr-FR" sz="1300" b="0" spc="0" dirty="0" smtClean="0">
                <a:solidFill>
                  <a:srgbClr val="565656"/>
                </a:solidFill>
                <a:latin typeface="Lato Regular"/>
                <a:ea typeface="Lato Regular"/>
                <a:cs typeface="Lato Regular"/>
                <a:sym typeface="Lato Regular"/>
              </a:rPr>
              <a:t>(car </a:t>
            </a:r>
            <a:r>
              <a:rPr lang="fr-FR" sz="1300" b="0" spc="0" dirty="0">
                <a:solidFill>
                  <a:srgbClr val="565656"/>
                </a:solidFill>
                <a:latin typeface="Lato Regular"/>
                <a:ea typeface="Lato Regular"/>
                <a:cs typeface="Lato Regular"/>
                <a:sym typeface="Lato Regular"/>
              </a:rPr>
              <a:t>les prix du gaz naturel et de certaines taxes </a:t>
            </a:r>
            <a:r>
              <a:rPr lang="fr-FR" sz="1300" b="0" spc="0" dirty="0" smtClean="0">
                <a:solidFill>
                  <a:srgbClr val="565656"/>
                </a:solidFill>
                <a:latin typeface="Lato Regular"/>
                <a:ea typeface="Lato Regular"/>
                <a:cs typeface="Lato Regular"/>
                <a:sym typeface="Lato Regular"/>
              </a:rPr>
              <a:t>en électricité </a:t>
            </a:r>
            <a:r>
              <a:rPr lang="fr-FR" sz="1300" b="0" spc="0" dirty="0">
                <a:solidFill>
                  <a:srgbClr val="565656"/>
                </a:solidFill>
                <a:latin typeface="Lato Regular"/>
                <a:ea typeface="Lato Regular"/>
                <a:cs typeface="Lato Regular"/>
                <a:sym typeface="Lato Regular"/>
              </a:rPr>
              <a:t>peuvent varier d’une commune à une </a:t>
            </a:r>
            <a:r>
              <a:rPr lang="fr-FR" sz="1300" b="0" spc="0" dirty="0" smtClean="0">
                <a:solidFill>
                  <a:srgbClr val="565656"/>
                </a:solidFill>
                <a:latin typeface="Lato Regular"/>
                <a:ea typeface="Lato Regular"/>
                <a:cs typeface="Lato Regular"/>
                <a:sym typeface="Lato Regular"/>
              </a:rPr>
              <a:t>autre). </a:t>
            </a:r>
            <a:endParaRPr lang="fr-FR" sz="1300" b="0" spc="0" dirty="0">
              <a:solidFill>
                <a:srgbClr val="565656"/>
              </a:solidFill>
              <a:latin typeface="Lato Regular"/>
              <a:ea typeface="Lato Regular"/>
              <a:cs typeface="Lato Regular"/>
              <a:sym typeface="Lato Regular"/>
            </a:endParaRPr>
          </a:p>
          <a:p>
            <a:pPr marL="261938" lvl="1" indent="0">
              <a:lnSpc>
                <a:spcPct val="100000"/>
              </a:lnSpc>
              <a:spcBef>
                <a:spcPts val="400"/>
              </a:spcBef>
              <a:spcAft>
                <a:spcPts val="400"/>
              </a:spcAft>
              <a:buFontTx/>
              <a:buNone/>
              <a:tabLst>
                <a:tab pos="5297488" algn="l"/>
              </a:tabLst>
            </a:pPr>
            <a:r>
              <a:rPr lang="fr-FR" sz="1300" b="0" spc="0" dirty="0">
                <a:solidFill>
                  <a:srgbClr val="565656"/>
                </a:solidFill>
                <a:latin typeface="Lato Regular"/>
                <a:ea typeface="Lato Regular"/>
                <a:cs typeface="Lato Regular"/>
                <a:sym typeface="Lato Regular"/>
              </a:rPr>
              <a:t>Plus qu’un simple comparateur de prix, cet outil précise </a:t>
            </a:r>
            <a:r>
              <a:rPr lang="fr-FR" sz="1300" b="0" spc="0" dirty="0" smtClean="0">
                <a:solidFill>
                  <a:srgbClr val="565656"/>
                </a:solidFill>
                <a:latin typeface="Lato Regular"/>
                <a:ea typeface="Lato Regular"/>
                <a:cs typeface="Lato Regular"/>
                <a:sym typeface="Lato Regular"/>
              </a:rPr>
              <a:t>les caractéristiques </a:t>
            </a:r>
            <a:r>
              <a:rPr lang="fr-FR" sz="1300" b="0" spc="0" dirty="0">
                <a:solidFill>
                  <a:srgbClr val="565656"/>
                </a:solidFill>
                <a:latin typeface="Lato Regular"/>
                <a:ea typeface="Lato Regular"/>
                <a:cs typeface="Lato Regular"/>
                <a:sym typeface="Lato Regular"/>
              </a:rPr>
              <a:t>essentielles des offres (prix réglementé ou </a:t>
            </a:r>
            <a:r>
              <a:rPr lang="fr-FR" sz="1300" b="0" spc="0" dirty="0" smtClean="0">
                <a:solidFill>
                  <a:srgbClr val="565656"/>
                </a:solidFill>
                <a:latin typeface="Lato Regular"/>
                <a:ea typeface="Lato Regular"/>
                <a:cs typeface="Lato Regular"/>
                <a:sym typeface="Lato Regular"/>
              </a:rPr>
              <a:t>non, énergie </a:t>
            </a:r>
            <a:r>
              <a:rPr lang="fr-FR" sz="1300" b="0" spc="0" dirty="0">
                <a:solidFill>
                  <a:srgbClr val="565656"/>
                </a:solidFill>
                <a:latin typeface="Lato Regular"/>
                <a:ea typeface="Lato Regular"/>
                <a:cs typeface="Lato Regular"/>
                <a:sym typeface="Lato Regular"/>
              </a:rPr>
              <a:t>verte…).</a:t>
            </a:r>
          </a:p>
        </p:txBody>
      </p:sp>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4218" y="3271583"/>
            <a:ext cx="2121272" cy="2786990"/>
          </a:xfrm>
          <a:prstGeom prst="rect">
            <a:avLst/>
          </a:prstGeom>
        </p:spPr>
      </p:pic>
      <p:pic>
        <p:nvPicPr>
          <p:cNvPr id="11" name="Image 10"/>
          <p:cNvPicPr>
            <a:picLocks noChangeAspect="1"/>
          </p:cNvPicPr>
          <p:nvPr/>
        </p:nvPicPr>
        <p:blipFill rotWithShape="1">
          <a:blip r:embed="rId8" cstate="print">
            <a:extLst>
              <a:ext uri="{28A0092B-C50C-407E-A947-70E740481C1C}">
                <a14:useLocalDpi xmlns:a14="http://schemas.microsoft.com/office/drawing/2010/main" val="0"/>
              </a:ext>
            </a:extLst>
          </a:blip>
          <a:srcRect l="36893"/>
          <a:stretch/>
        </p:blipFill>
        <p:spPr>
          <a:xfrm>
            <a:off x="7655441" y="6058573"/>
            <a:ext cx="1290049" cy="672110"/>
          </a:xfrm>
          <a:prstGeom prst="rect">
            <a:avLst/>
          </a:prstGeom>
        </p:spPr>
      </p:pic>
      <p:pic>
        <p:nvPicPr>
          <p:cNvPr id="12" name="Image 11"/>
          <p:cNvPicPr>
            <a:picLocks noChangeAspect="1"/>
          </p:cNvPicPr>
          <p:nvPr/>
        </p:nvPicPr>
        <p:blipFill rotWithShape="1">
          <a:blip r:embed="rId9" cstate="print">
            <a:extLst>
              <a:ext uri="{28A0092B-C50C-407E-A947-70E740481C1C}">
                <a14:useLocalDpi xmlns:a14="http://schemas.microsoft.com/office/drawing/2010/main" val="0"/>
              </a:ext>
            </a:extLst>
          </a:blip>
          <a:srcRect r="64959"/>
          <a:stretch/>
        </p:blipFill>
        <p:spPr>
          <a:xfrm>
            <a:off x="136576" y="5931027"/>
            <a:ext cx="852255" cy="799656"/>
          </a:xfrm>
          <a:prstGeom prst="rect">
            <a:avLst/>
          </a:prstGeom>
        </p:spPr>
      </p:pic>
      <p:sp>
        <p:nvSpPr>
          <p:cNvPr id="13" name="Rectangle 12"/>
          <p:cNvSpPr/>
          <p:nvPr/>
        </p:nvSpPr>
        <p:spPr>
          <a:xfrm>
            <a:off x="680483" y="1210993"/>
            <a:ext cx="734425" cy="64034"/>
          </a:xfrm>
          <a:prstGeom prst="rect">
            <a:avLst/>
          </a:prstGeom>
          <a:solidFill>
            <a:srgbClr val="000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rotWithShape="1">
          <a:blip r:embed="rId10" cstate="print">
            <a:extLst>
              <a:ext uri="{28A0092B-C50C-407E-A947-70E740481C1C}">
                <a14:useLocalDpi xmlns:a14="http://schemas.microsoft.com/office/drawing/2010/main" val="0"/>
              </a:ext>
            </a:extLst>
          </a:blip>
          <a:srcRect t="15083" b="14618"/>
          <a:stretch/>
        </p:blipFill>
        <p:spPr>
          <a:xfrm>
            <a:off x="3896820" y="1658464"/>
            <a:ext cx="1034503" cy="339549"/>
          </a:xfrm>
          <a:prstGeom prst="rect">
            <a:avLst/>
          </a:prstGeom>
        </p:spPr>
      </p:pic>
    </p:spTree>
    <p:extLst>
      <p:ext uri="{BB962C8B-B14F-4D97-AF65-F5344CB8AC3E}">
        <p14:creationId xmlns:p14="http://schemas.microsoft.com/office/powerpoint/2010/main" val="292098359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148316"/>
          </a:xfrm>
          <a:prstGeom prst="rect">
            <a:avLst/>
          </a:prstGeom>
          <a:solidFill>
            <a:srgbClr val="5FC6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Shape 75"/>
          <p:cNvSpPr>
            <a:spLocks noGrp="1"/>
          </p:cNvSpPr>
          <p:nvPr>
            <p:ph type="body" idx="1"/>
          </p:nvPr>
        </p:nvSpPr>
        <p:spPr>
          <a:xfrm>
            <a:off x="467795" y="1395934"/>
            <a:ext cx="8111760" cy="4095767"/>
          </a:xfrm>
          <a:prstGeom prst="rect">
            <a:avLst/>
          </a:prstGeom>
        </p:spPr>
        <p:txBody>
          <a:bodyPr>
            <a:noAutofit/>
          </a:bodyPr>
          <a:lstStyle/>
          <a:p>
            <a:pPr marL="0" indent="0" algn="just">
              <a:buNone/>
            </a:pP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Le médiateur national de l’énergie propose des solutions amiables aux litiges entre les consommateurs et les opérateurs (fournisseurs, gestionnaires de réseaux et/ou acheteurs d’électricité).</a:t>
            </a:r>
          </a:p>
          <a:p>
            <a:pPr marL="0" lvl="1" indent="0" algn="just">
              <a:buNone/>
            </a:pP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En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cas de litige avec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un opérateur d’énergie</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 le consommateur ou son représentant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(famille, association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de consommateurs,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services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sociaux ou tout autre « aidant ») peut saisir gratuitement le médiateur par courrier ou en ligne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sur</a:t>
            </a:r>
            <a:endParaRPr lang="fr-FR" sz="1600" dirty="0">
              <a:solidFill>
                <a:srgbClr val="565656"/>
              </a:solidFill>
              <a:latin typeface="Lato" panose="020F0502020204030203" pitchFamily="34" charset="0"/>
              <a:ea typeface="Lato" panose="020F0502020204030203" pitchFamily="34" charset="0"/>
              <a:cs typeface="Lato" panose="020F0502020204030203" pitchFamily="34" charset="0"/>
            </a:endParaRPr>
          </a:p>
          <a:p>
            <a:pPr marL="0" indent="0" algn="just">
              <a:spcBef>
                <a:spcPts val="600"/>
              </a:spcBef>
              <a:spcAft>
                <a:spcPts val="600"/>
              </a:spcAft>
              <a:buSzPct val="163000"/>
              <a:buNone/>
            </a:pPr>
            <a:endParaRPr lang="fr-FR" sz="1400" dirty="0" smtClean="0"/>
          </a:p>
        </p:txBody>
      </p:sp>
      <p:sp>
        <p:nvSpPr>
          <p:cNvPr id="76" name="Shape 76"/>
          <p:cNvSpPr>
            <a:spLocks noGrp="1"/>
          </p:cNvSpPr>
          <p:nvPr>
            <p:ph type="sldNum" sz="quarter" idx="2"/>
          </p:nvPr>
        </p:nvSpPr>
        <p:spPr>
          <a:xfrm>
            <a:off x="4493450" y="6448742"/>
            <a:ext cx="192533" cy="2819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
        <p:nvSpPr>
          <p:cNvPr id="77" name="Shape 77"/>
          <p:cNvSpPr/>
          <p:nvPr/>
        </p:nvSpPr>
        <p:spPr>
          <a:xfrm>
            <a:off x="680483" y="435060"/>
            <a:ext cx="7370238"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00000"/>
              </a:lnSpc>
              <a:spcBef>
                <a:spcPts val="0"/>
              </a:spcBef>
              <a:defRPr sz="3200" b="0" cap="all" spc="0">
                <a:solidFill>
                  <a:srgbClr val="212959"/>
                </a:solidFill>
                <a:latin typeface="League Gothic"/>
                <a:ea typeface="League Gothic"/>
                <a:cs typeface="League Gothic"/>
                <a:sym typeface="League Gothic"/>
              </a:defRPr>
            </a:pPr>
            <a:r>
              <a:rPr lang="fr-FR" sz="3200" dirty="0" smtClean="0">
                <a:solidFill>
                  <a:srgbClr val="000092"/>
                </a:solidFill>
              </a:rPr>
              <a:t>ses dispositifs de médiation </a:t>
            </a:r>
            <a:endParaRPr dirty="0">
              <a:solidFill>
                <a:srgbClr val="000092"/>
              </a:solidFill>
            </a:endParaRPr>
          </a:p>
        </p:txBody>
      </p:sp>
      <p:sp>
        <p:nvSpPr>
          <p:cNvPr id="5" name="Espace réservé du contenu 3"/>
          <p:cNvSpPr txBox="1">
            <a:spLocks/>
          </p:cNvSpPr>
          <p:nvPr/>
        </p:nvSpPr>
        <p:spPr>
          <a:xfrm>
            <a:off x="467794" y="3353380"/>
            <a:ext cx="5737169" cy="2492756"/>
          </a:xfrm>
          <a:prstGeom prst="rect">
            <a:avLst/>
          </a:prstGeom>
          <a:ln w="57150">
            <a:solidFill>
              <a:srgbClr val="6DC5D7"/>
            </a:solidFill>
          </a:ln>
        </p:spPr>
        <p:txBody>
          <a:bodyPr vert="horz"/>
          <a:lstStyle>
            <a:lvl1pPr marL="342900" indent="-342900" algn="l" defTabSz="457200" rtl="0" eaLnBrk="1" latinLnBrk="0" hangingPunct="1">
              <a:spcBef>
                <a:spcPct val="20000"/>
              </a:spcBef>
              <a:buSzPct val="163000"/>
              <a:buFontTx/>
              <a:buBlip>
                <a:blip r:embed="rId2"/>
              </a:buBlip>
              <a:defRPr sz="1900" kern="1200">
                <a:solidFill>
                  <a:srgbClr val="595959"/>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7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42925" indent="-542925" algn="just">
              <a:buFontTx/>
              <a:buNone/>
              <a:tabLst>
                <a:tab pos="6276975" algn="l"/>
              </a:tabLst>
            </a:pPr>
            <a:endParaRPr lang="fr-FR" sz="400" b="0" spc="0" dirty="0" smtClean="0">
              <a:solidFill>
                <a:srgbClr val="535353"/>
              </a:solidFill>
              <a:latin typeface="Lato" panose="020F0502020204030203" pitchFamily="34" charset="0"/>
              <a:ea typeface="Lato Regular"/>
              <a:cs typeface="Lato Regular"/>
              <a:sym typeface="Lato Regular"/>
            </a:endParaRPr>
          </a:p>
          <a:p>
            <a:pPr marL="542925" indent="-542925" algn="just">
              <a:lnSpc>
                <a:spcPct val="100000"/>
              </a:lnSpc>
              <a:spcBef>
                <a:spcPts val="600"/>
              </a:spcBef>
              <a:buFontTx/>
              <a:buNone/>
              <a:tabLst>
                <a:tab pos="6276975" algn="l"/>
              </a:tabLst>
            </a:pPr>
            <a:r>
              <a:rPr lang="fr-FR" sz="1300" b="0" spc="0" dirty="0" smtClean="0">
                <a:solidFill>
                  <a:srgbClr val="535353"/>
                </a:solidFill>
                <a:latin typeface="Lato" panose="020F0502020204030203" pitchFamily="34" charset="0"/>
                <a:ea typeface="Lato" panose="020F0502020204030203" pitchFamily="34" charset="0"/>
                <a:cs typeface="Lato" panose="020F0502020204030203" pitchFamily="34" charset="0"/>
                <a:sym typeface="Lato Regular"/>
              </a:rPr>
              <a:t>L’outil </a:t>
            </a:r>
            <a:r>
              <a:rPr lang="fr-FR" sz="1300" b="0" spc="0" dirty="0">
                <a:solidFill>
                  <a:srgbClr val="535353"/>
                </a:solidFill>
                <a:latin typeface="Lato" panose="020F0502020204030203" pitchFamily="34" charset="0"/>
                <a:ea typeface="Lato" panose="020F0502020204030203" pitchFamily="34" charset="0"/>
                <a:cs typeface="Lato" panose="020F0502020204030203" pitchFamily="34" charset="0"/>
                <a:sym typeface="Lato Regular"/>
              </a:rPr>
              <a:t>de saisine en ligne </a:t>
            </a:r>
            <a:r>
              <a:rPr lang="fr-FR" sz="1300" spc="0" dirty="0" err="1">
                <a:solidFill>
                  <a:srgbClr val="535353"/>
                </a:solidFill>
                <a:latin typeface="Lato" panose="020F0502020204030203" pitchFamily="34" charset="0"/>
                <a:ea typeface="Lato" panose="020F0502020204030203" pitchFamily="34" charset="0"/>
                <a:cs typeface="Lato" panose="020F0502020204030203" pitchFamily="34" charset="0"/>
                <a:sym typeface="Lato Regular"/>
                <a:hlinkClick r:id="rId4"/>
              </a:rPr>
              <a:t>SoLLEn</a:t>
            </a:r>
            <a:r>
              <a:rPr lang="fr-FR" sz="1300" b="0" spc="0" dirty="0">
                <a:solidFill>
                  <a:srgbClr val="535353"/>
                </a:solidFill>
                <a:latin typeface="Lato" panose="020F0502020204030203" pitchFamily="34" charset="0"/>
                <a:ea typeface="Lato" panose="020F0502020204030203" pitchFamily="34" charset="0"/>
                <a:cs typeface="Lato" panose="020F0502020204030203" pitchFamily="34" charset="0"/>
                <a:sym typeface="Lato Regular"/>
              </a:rPr>
              <a:t> est </a:t>
            </a:r>
            <a:r>
              <a:rPr lang="fr-FR" sz="1300" b="1" spc="0" dirty="0">
                <a:solidFill>
                  <a:srgbClr val="5FC6D0"/>
                </a:solidFill>
                <a:latin typeface="Lato" panose="020F0502020204030203" pitchFamily="34" charset="0"/>
                <a:ea typeface="Lato" panose="020F0502020204030203" pitchFamily="34" charset="0"/>
                <a:cs typeface="Lato" panose="020F0502020204030203" pitchFamily="34" charset="0"/>
                <a:sym typeface="Lato Regular"/>
              </a:rPr>
              <a:t>gratuit, intuitif et interactif</a:t>
            </a:r>
            <a:r>
              <a:rPr lang="fr-FR" sz="1300" b="0" spc="0" dirty="0">
                <a:solidFill>
                  <a:srgbClr val="535353"/>
                </a:solidFill>
                <a:latin typeface="Lato" panose="020F0502020204030203" pitchFamily="34" charset="0"/>
                <a:ea typeface="Lato" panose="020F0502020204030203" pitchFamily="34" charset="0"/>
                <a:cs typeface="Lato" panose="020F0502020204030203" pitchFamily="34" charset="0"/>
                <a:sym typeface="Lato Regular"/>
              </a:rPr>
              <a:t>.</a:t>
            </a:r>
          </a:p>
          <a:p>
            <a:pPr marL="0" lvl="1" indent="0" algn="just">
              <a:lnSpc>
                <a:spcPct val="100000"/>
              </a:lnSpc>
              <a:spcBef>
                <a:spcPts val="600"/>
              </a:spcBef>
              <a:buNone/>
              <a:tabLst>
                <a:tab pos="6276975" algn="l"/>
              </a:tabLst>
            </a:pPr>
            <a:r>
              <a:rPr lang="fr-FR" sz="1300" b="0" spc="0" dirty="0">
                <a:solidFill>
                  <a:srgbClr val="535353"/>
                </a:solidFill>
                <a:latin typeface="Lato" panose="020F0502020204030203" pitchFamily="34" charset="0"/>
                <a:ea typeface="Lato" panose="020F0502020204030203" pitchFamily="34" charset="0"/>
                <a:cs typeface="Lato" panose="020F0502020204030203" pitchFamily="34" charset="0"/>
                <a:sym typeface="Lato Regular"/>
              </a:rPr>
              <a:t>Le consommateur remplit un formulaire et enregistre les </a:t>
            </a:r>
            <a:r>
              <a:rPr lang="fr-FR" sz="1300" dirty="0" smtClean="0">
                <a:solidFill>
                  <a:srgbClr val="535353"/>
                </a:solidFill>
                <a:latin typeface="Lato" panose="020F0502020204030203" pitchFamily="34" charset="0"/>
                <a:ea typeface="Lato" panose="020F0502020204030203" pitchFamily="34" charset="0"/>
                <a:cs typeface="Lato" panose="020F0502020204030203" pitchFamily="34" charset="0"/>
                <a:sym typeface="Lato Regular"/>
              </a:rPr>
              <a:t>documents </a:t>
            </a:r>
            <a:r>
              <a:rPr lang="fr-FR" sz="1300" b="0" spc="0" dirty="0" smtClean="0">
                <a:solidFill>
                  <a:srgbClr val="535353"/>
                </a:solidFill>
                <a:latin typeface="Lato" panose="020F0502020204030203" pitchFamily="34" charset="0"/>
                <a:ea typeface="Lato" panose="020F0502020204030203" pitchFamily="34" charset="0"/>
                <a:cs typeface="Lato" panose="020F0502020204030203" pitchFamily="34" charset="0"/>
                <a:sym typeface="Lato Regular"/>
              </a:rPr>
              <a:t>nécessaires </a:t>
            </a:r>
            <a:r>
              <a:rPr lang="fr-FR" sz="1300" b="0" spc="0" dirty="0">
                <a:solidFill>
                  <a:srgbClr val="535353"/>
                </a:solidFill>
                <a:latin typeface="Lato" panose="020F0502020204030203" pitchFamily="34" charset="0"/>
                <a:ea typeface="Lato" panose="020F0502020204030203" pitchFamily="34" charset="0"/>
                <a:cs typeface="Lato" panose="020F0502020204030203" pitchFamily="34" charset="0"/>
                <a:sym typeface="Lato Regular"/>
              </a:rPr>
              <a:t>au traitement de son dossier.</a:t>
            </a:r>
          </a:p>
          <a:p>
            <a:pPr marL="0" lvl="1" indent="0" algn="just">
              <a:lnSpc>
                <a:spcPct val="100000"/>
              </a:lnSpc>
              <a:spcBef>
                <a:spcPts val="600"/>
              </a:spcBef>
              <a:buNone/>
              <a:tabLst>
                <a:tab pos="6276975" algn="l"/>
              </a:tabLst>
            </a:pPr>
            <a:r>
              <a:rPr lang="fr-FR" sz="1300" b="0" spc="0" dirty="0" err="1">
                <a:solidFill>
                  <a:srgbClr val="535353"/>
                </a:solidFill>
                <a:latin typeface="Lato" panose="020F0502020204030203" pitchFamily="34" charset="0"/>
                <a:ea typeface="Lato" panose="020F0502020204030203" pitchFamily="34" charset="0"/>
                <a:cs typeface="Lato" panose="020F0502020204030203" pitchFamily="34" charset="0"/>
                <a:sym typeface="Lato Regular"/>
              </a:rPr>
              <a:t>SoLLEn</a:t>
            </a:r>
            <a:r>
              <a:rPr lang="fr-FR" sz="1300" b="0" spc="0" dirty="0">
                <a:solidFill>
                  <a:srgbClr val="535353"/>
                </a:solidFill>
                <a:latin typeface="Lato" panose="020F0502020204030203" pitchFamily="34" charset="0"/>
                <a:ea typeface="Lato" panose="020F0502020204030203" pitchFamily="34" charset="0"/>
                <a:cs typeface="Lato" panose="020F0502020204030203" pitchFamily="34" charset="0"/>
                <a:sym typeface="Lato Regular"/>
              </a:rPr>
              <a:t> </a:t>
            </a:r>
            <a:r>
              <a:rPr lang="fr-FR" sz="1300" b="0" spc="0" dirty="0" smtClean="0">
                <a:solidFill>
                  <a:srgbClr val="535353"/>
                </a:solidFill>
                <a:latin typeface="Lato" panose="020F0502020204030203" pitchFamily="34" charset="0"/>
                <a:ea typeface="Lato" panose="020F0502020204030203" pitchFamily="34" charset="0"/>
                <a:cs typeface="Lato" panose="020F0502020204030203" pitchFamily="34" charset="0"/>
                <a:sym typeface="Lato Regular"/>
              </a:rPr>
              <a:t>facilite </a:t>
            </a:r>
            <a:r>
              <a:rPr lang="fr-FR" sz="1300" b="0" spc="0" dirty="0">
                <a:solidFill>
                  <a:srgbClr val="535353"/>
                </a:solidFill>
                <a:latin typeface="Lato" panose="020F0502020204030203" pitchFamily="34" charset="0"/>
                <a:ea typeface="Lato" panose="020F0502020204030203" pitchFamily="34" charset="0"/>
                <a:cs typeface="Lato" panose="020F0502020204030203" pitchFamily="34" charset="0"/>
                <a:sym typeface="Lato Regular"/>
              </a:rPr>
              <a:t>les échanges entre le consommateur, le médiateur et les </a:t>
            </a:r>
            <a:r>
              <a:rPr lang="fr-FR" sz="1300" b="0" spc="0" dirty="0" smtClean="0">
                <a:solidFill>
                  <a:srgbClr val="535353"/>
                </a:solidFill>
                <a:latin typeface="Lato" panose="020F0502020204030203" pitchFamily="34" charset="0"/>
                <a:ea typeface="Lato" panose="020F0502020204030203" pitchFamily="34" charset="0"/>
                <a:cs typeface="Lato" panose="020F0502020204030203" pitchFamily="34" charset="0"/>
                <a:sym typeface="Lato Regular"/>
              </a:rPr>
              <a:t>opérateur et réduit les délais de traitement.</a:t>
            </a:r>
          </a:p>
          <a:p>
            <a:pPr marL="0" lvl="1" indent="0" algn="just">
              <a:lnSpc>
                <a:spcPct val="100000"/>
              </a:lnSpc>
              <a:spcBef>
                <a:spcPts val="600"/>
              </a:spcBef>
              <a:buNone/>
              <a:tabLst>
                <a:tab pos="6276975" algn="l"/>
              </a:tabLst>
            </a:pPr>
            <a:r>
              <a:rPr lang="fr-FR" sz="1300" b="0" spc="0" dirty="0" smtClean="0">
                <a:solidFill>
                  <a:srgbClr val="535353"/>
                </a:solidFill>
                <a:latin typeface="Lato" panose="020F0502020204030203" pitchFamily="34" charset="0"/>
                <a:ea typeface="Lato" panose="020F0502020204030203" pitchFamily="34" charset="0"/>
                <a:cs typeface="Lato" panose="020F0502020204030203" pitchFamily="34" charset="0"/>
                <a:sym typeface="Lato Regular"/>
              </a:rPr>
              <a:t>Cet outil s’inscrit dans la dynamique européenne et mondiale du développement du règlement en ligne des litiges.</a:t>
            </a:r>
          </a:p>
          <a:p>
            <a:pPr marL="542925" indent="-542925" algn="just">
              <a:spcBef>
                <a:spcPts val="600"/>
              </a:spcBef>
              <a:buFontTx/>
              <a:buNone/>
              <a:tabLst>
                <a:tab pos="6276975" algn="l"/>
              </a:tabLst>
            </a:pPr>
            <a:endParaRPr lang="fr-FR" sz="1400" i="1" dirty="0" smtClean="0"/>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0638" y="2589387"/>
            <a:ext cx="1320616" cy="491104"/>
          </a:xfrm>
          <a:prstGeom prst="rect">
            <a:avLst/>
          </a:prstGeom>
        </p:spPr>
      </p:pic>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l="36893"/>
          <a:stretch/>
        </p:blipFill>
        <p:spPr>
          <a:xfrm>
            <a:off x="7655441" y="6058573"/>
            <a:ext cx="1290049" cy="672110"/>
          </a:xfrm>
          <a:prstGeom prst="rect">
            <a:avLst/>
          </a:prstGeom>
        </p:spPr>
      </p:pic>
      <p:pic>
        <p:nvPicPr>
          <p:cNvPr id="11" name="Image 10"/>
          <p:cNvPicPr>
            <a:picLocks noChangeAspect="1"/>
          </p:cNvPicPr>
          <p:nvPr/>
        </p:nvPicPr>
        <p:blipFill rotWithShape="1">
          <a:blip r:embed="rId7" cstate="print">
            <a:extLst>
              <a:ext uri="{28A0092B-C50C-407E-A947-70E740481C1C}">
                <a14:useLocalDpi xmlns:a14="http://schemas.microsoft.com/office/drawing/2010/main" val="0"/>
              </a:ext>
            </a:extLst>
          </a:blip>
          <a:srcRect r="64959"/>
          <a:stretch/>
        </p:blipFill>
        <p:spPr>
          <a:xfrm>
            <a:off x="136576" y="5931027"/>
            <a:ext cx="852255" cy="799656"/>
          </a:xfrm>
          <a:prstGeom prst="rect">
            <a:avLst/>
          </a:prstGeom>
        </p:spPr>
      </p:pic>
      <p:sp>
        <p:nvSpPr>
          <p:cNvPr id="12" name="Rectangle 11"/>
          <p:cNvSpPr/>
          <p:nvPr/>
        </p:nvSpPr>
        <p:spPr>
          <a:xfrm>
            <a:off x="680483" y="1210993"/>
            <a:ext cx="734425" cy="64034"/>
          </a:xfrm>
          <a:prstGeom prst="rect">
            <a:avLst/>
          </a:prstGeom>
          <a:solidFill>
            <a:srgbClr val="000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8"/>
          <a:stretch>
            <a:fillRect/>
          </a:stretch>
        </p:blipFill>
        <p:spPr>
          <a:xfrm>
            <a:off x="6319330" y="3140944"/>
            <a:ext cx="2511793" cy="2917629"/>
          </a:xfrm>
          <a:prstGeom prst="rect">
            <a:avLst/>
          </a:prstGeom>
        </p:spPr>
      </p:pic>
    </p:spTree>
    <p:extLst>
      <p:ext uri="{BB962C8B-B14F-4D97-AF65-F5344CB8AC3E}">
        <p14:creationId xmlns:p14="http://schemas.microsoft.com/office/powerpoint/2010/main" val="98562567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148316"/>
          </a:xfrm>
          <a:prstGeom prst="rect">
            <a:avLst/>
          </a:prstGeom>
          <a:solidFill>
            <a:srgbClr val="5FC6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Shape 75"/>
          <p:cNvSpPr>
            <a:spLocks noGrp="1"/>
          </p:cNvSpPr>
          <p:nvPr>
            <p:ph type="body" idx="1"/>
          </p:nvPr>
        </p:nvSpPr>
        <p:spPr>
          <a:xfrm>
            <a:off x="2177500" y="1390107"/>
            <a:ext cx="6183985" cy="4246685"/>
          </a:xfrm>
          <a:prstGeom prst="rect">
            <a:avLst/>
          </a:prstGeom>
        </p:spPr>
        <p:txBody>
          <a:bodyPr>
            <a:noAutofit/>
          </a:bodyPr>
          <a:lstStyle/>
          <a:p>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POUR QUI ?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
            </a:r>
            <a:b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b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Consommateurs et </a:t>
            </a:r>
            <a:r>
              <a:rPr lang="fr-FR" sz="1600" dirty="0" err="1" smtClean="0">
                <a:solidFill>
                  <a:srgbClr val="565656"/>
                </a:solidFill>
                <a:latin typeface="Lato" panose="020F0502020204030203" pitchFamily="34" charset="0"/>
                <a:ea typeface="Lato" panose="020F0502020204030203" pitchFamily="34" charset="0"/>
                <a:cs typeface="Lato" panose="020F0502020204030203" pitchFamily="34" charset="0"/>
              </a:rPr>
              <a:t>autoconsommateurs</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 particuliers</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 artisans, commerçants et professions libérales, certaines PME (- de 10 salariés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et 2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M€ de CA), associations à but non lucratif, collectivités locales et syndicats de copropriétaires</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a:t>
            </a:r>
            <a:endParaRPr lang="fr-FR" sz="1600" dirty="0"/>
          </a:p>
          <a:p>
            <a:pPr marL="0" indent="0" algn="just">
              <a:buNone/>
            </a:pPr>
            <a:endParaRPr lang="fr-FR" sz="1600" dirty="0"/>
          </a:p>
          <a:p>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POUR QUELLES ENERGIES ?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
            </a:r>
            <a:b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b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Électricité</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 gaz naturel, gaz pétrole liquéfié (GPL) en bouteille ou en citerne, fioul, bois et réseaux de chaleur.</a:t>
            </a:r>
          </a:p>
          <a:p>
            <a:pPr algn="just"/>
            <a:endParaRPr lang="fr-FR" sz="1600" dirty="0"/>
          </a:p>
          <a:p>
            <a:pPr marL="0" indent="0" algn="just">
              <a:buNone/>
            </a:pPr>
            <a:endParaRPr lang="fr-FR" sz="1600" dirty="0"/>
          </a:p>
          <a:p>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POUR QUOI ?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
            </a:r>
            <a:b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b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Le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médiateur national de l’énergie peut intervenir pour la résolution de litiges nés de l’exécution des contrats conclus avec une entreprise du secteur de l’énergie. </a:t>
            </a:r>
          </a:p>
          <a:p>
            <a:pPr marL="0" indent="0" algn="just">
              <a:spcBef>
                <a:spcPts val="600"/>
              </a:spcBef>
              <a:spcAft>
                <a:spcPts val="600"/>
              </a:spcAft>
              <a:buSzPct val="163000"/>
              <a:buNone/>
            </a:pPr>
            <a:endParaRPr lang="fr-FR" sz="1600" dirty="0"/>
          </a:p>
        </p:txBody>
      </p:sp>
      <p:sp>
        <p:nvSpPr>
          <p:cNvPr id="76" name="Shape 76"/>
          <p:cNvSpPr>
            <a:spLocks noGrp="1"/>
          </p:cNvSpPr>
          <p:nvPr>
            <p:ph type="sldNum" sz="quarter" idx="2"/>
          </p:nvPr>
        </p:nvSpPr>
        <p:spPr>
          <a:xfrm>
            <a:off x="4493450" y="6448742"/>
            <a:ext cx="192533" cy="2819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
        <p:nvSpPr>
          <p:cNvPr id="77" name="Shape 77"/>
          <p:cNvSpPr/>
          <p:nvPr/>
        </p:nvSpPr>
        <p:spPr>
          <a:xfrm>
            <a:off x="680483" y="400812"/>
            <a:ext cx="7370238"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00000"/>
              </a:lnSpc>
              <a:spcBef>
                <a:spcPts val="0"/>
              </a:spcBef>
              <a:defRPr sz="3200" b="0" cap="all" spc="0">
                <a:solidFill>
                  <a:srgbClr val="212959"/>
                </a:solidFill>
                <a:latin typeface="League Gothic"/>
                <a:ea typeface="League Gothic"/>
                <a:cs typeface="League Gothic"/>
                <a:sym typeface="League Gothic"/>
              </a:defRPr>
            </a:pPr>
            <a:r>
              <a:rPr lang="fr-FR" sz="3200" dirty="0" smtClean="0">
                <a:solidFill>
                  <a:srgbClr val="000092"/>
                </a:solidFill>
              </a:rPr>
              <a:t>le </a:t>
            </a:r>
            <a:r>
              <a:rPr lang="fr-FR" sz="3200" dirty="0">
                <a:solidFill>
                  <a:srgbClr val="000092"/>
                </a:solidFill>
              </a:rPr>
              <a:t>champ de compétence du médiateur</a:t>
            </a:r>
            <a:r>
              <a:rPr lang="fr-FR" sz="3200" dirty="0"/>
              <a:t> </a:t>
            </a:r>
            <a:endParaRPr dirty="0"/>
          </a:p>
        </p:txBody>
      </p:sp>
      <p:pic>
        <p:nvPicPr>
          <p:cNvPr id="7" name="Picture 2" descr="Z:\3-Information et communication\5.Photos\6.Phototheque Achat Istock\02.Illustrations\foule_credit_bluebear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020" y="1478030"/>
            <a:ext cx="1263126" cy="1262873"/>
          </a:xfrm>
          <a:prstGeom prst="roundRect">
            <a:avLst>
              <a:gd name="adj" fmla="val 8594"/>
            </a:avLst>
          </a:prstGeom>
          <a:solidFill>
            <a:srgbClr val="FFFFFF">
              <a:shade val="85000"/>
            </a:srgbClr>
          </a:solidFill>
          <a:ln>
            <a:noFill/>
          </a:ln>
          <a:effectLst/>
          <a:extLst/>
        </p:spPr>
      </p:pic>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36893"/>
          <a:stretch/>
        </p:blipFill>
        <p:spPr>
          <a:xfrm>
            <a:off x="7655441" y="6058573"/>
            <a:ext cx="1290049" cy="672110"/>
          </a:xfrm>
          <a:prstGeom prst="rect">
            <a:avLst/>
          </a:prstGeom>
        </p:spPr>
      </p:pic>
      <p:pic>
        <p:nvPicPr>
          <p:cNvPr id="13" name="Image 12"/>
          <p:cNvPicPr>
            <a:picLocks noChangeAspect="1"/>
          </p:cNvPicPr>
          <p:nvPr/>
        </p:nvPicPr>
        <p:blipFill rotWithShape="1">
          <a:blip r:embed="rId4" cstate="print">
            <a:extLst>
              <a:ext uri="{28A0092B-C50C-407E-A947-70E740481C1C}">
                <a14:useLocalDpi xmlns:a14="http://schemas.microsoft.com/office/drawing/2010/main" val="0"/>
              </a:ext>
            </a:extLst>
          </a:blip>
          <a:srcRect r="64959"/>
          <a:stretch/>
        </p:blipFill>
        <p:spPr>
          <a:xfrm>
            <a:off x="136576" y="5931027"/>
            <a:ext cx="852255" cy="799656"/>
          </a:xfrm>
          <a:prstGeom prst="rect">
            <a:avLst/>
          </a:prstGeom>
        </p:spPr>
      </p:pic>
      <p:sp>
        <p:nvSpPr>
          <p:cNvPr id="14" name="Rectangle 13"/>
          <p:cNvSpPr/>
          <p:nvPr/>
        </p:nvSpPr>
        <p:spPr>
          <a:xfrm>
            <a:off x="680483" y="1210993"/>
            <a:ext cx="734425" cy="64034"/>
          </a:xfrm>
          <a:prstGeom prst="rect">
            <a:avLst/>
          </a:prstGeom>
          <a:solidFill>
            <a:srgbClr val="000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703" y="2871031"/>
            <a:ext cx="1314109" cy="1314109"/>
          </a:xfrm>
          <a:prstGeom prst="rect">
            <a:avLst/>
          </a:prstGeom>
        </p:spPr>
      </p:pic>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703" y="4315268"/>
            <a:ext cx="1321524" cy="1321524"/>
          </a:xfrm>
          <a:prstGeom prst="rect">
            <a:avLst/>
          </a:prstGeom>
        </p:spPr>
      </p:pic>
    </p:spTree>
    <p:extLst>
      <p:ext uri="{BB962C8B-B14F-4D97-AF65-F5344CB8AC3E}">
        <p14:creationId xmlns:p14="http://schemas.microsoft.com/office/powerpoint/2010/main" val="164785456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1148316"/>
          </a:xfrm>
          <a:prstGeom prst="rect">
            <a:avLst/>
          </a:prstGeom>
          <a:solidFill>
            <a:srgbClr val="5FC6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Shape 75"/>
          <p:cNvSpPr>
            <a:spLocks noGrp="1"/>
          </p:cNvSpPr>
          <p:nvPr>
            <p:ph type="body" idx="1"/>
          </p:nvPr>
        </p:nvSpPr>
        <p:spPr>
          <a:xfrm>
            <a:off x="988831" y="5591730"/>
            <a:ext cx="7408832" cy="394343"/>
          </a:xfrm>
          <a:prstGeom prst="rect">
            <a:avLst/>
          </a:prstGeom>
        </p:spPr>
        <p:txBody>
          <a:bodyPr>
            <a:noAutofit/>
          </a:bodyPr>
          <a:lstStyle/>
          <a:p>
            <a:pPr marL="0" indent="0" algn="just">
              <a:spcBef>
                <a:spcPts val="600"/>
              </a:spcBef>
              <a:spcAft>
                <a:spcPts val="600"/>
              </a:spcAft>
              <a:buSzPct val="163000"/>
              <a:buNone/>
            </a:pPr>
            <a:r>
              <a:rPr lang="fr-FR" sz="1600" b="1" dirty="0">
                <a:solidFill>
                  <a:srgbClr val="5FC6D0"/>
                </a:solidFill>
                <a:latin typeface="Lato" panose="020F0502020204030203" pitchFamily="34" charset="0"/>
                <a:ea typeface="Lato" panose="020F0502020204030203" pitchFamily="34" charset="0"/>
                <a:cs typeface="Lato" panose="020F0502020204030203" pitchFamily="34" charset="0"/>
              </a:rPr>
              <a:t>Une recommandation</a:t>
            </a:r>
            <a:r>
              <a:rPr lang="fr-FR" sz="1600" dirty="0">
                <a:solidFill>
                  <a:srgbClr val="5FC6D0"/>
                </a:solidFill>
                <a:latin typeface="Lato" panose="020F0502020204030203" pitchFamily="34" charset="0"/>
                <a:ea typeface="Lato" panose="020F0502020204030203" pitchFamily="34" charset="0"/>
                <a:cs typeface="Lato" panose="020F0502020204030203" pitchFamily="34" charset="0"/>
              </a:rPr>
              <a:t>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n’a pas de caractère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contraignant mais plus de 90 % des opérateurs suivent les recommandations du médiateur.</a:t>
            </a:r>
            <a:endParaRPr lang="fr-FR" sz="1600" dirty="0">
              <a:solidFill>
                <a:srgbClr val="565656"/>
              </a:solidFill>
              <a:latin typeface="Lato" panose="020F0502020204030203" pitchFamily="34" charset="0"/>
              <a:ea typeface="Lato" panose="020F0502020204030203" pitchFamily="34" charset="0"/>
              <a:cs typeface="Lato" panose="020F0502020204030203" pitchFamily="34" charset="0"/>
            </a:endParaRPr>
          </a:p>
        </p:txBody>
      </p:sp>
      <p:sp>
        <p:nvSpPr>
          <p:cNvPr id="76" name="Shape 76"/>
          <p:cNvSpPr>
            <a:spLocks noGrp="1"/>
          </p:cNvSpPr>
          <p:nvPr>
            <p:ph type="sldNum" sz="quarter" idx="2"/>
          </p:nvPr>
        </p:nvSpPr>
        <p:spPr>
          <a:xfrm>
            <a:off x="4493450" y="6448742"/>
            <a:ext cx="192533" cy="2819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
        <p:nvSpPr>
          <p:cNvPr id="77" name="Shape 77"/>
          <p:cNvSpPr/>
          <p:nvPr/>
        </p:nvSpPr>
        <p:spPr>
          <a:xfrm>
            <a:off x="573368" y="406095"/>
            <a:ext cx="8271693"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nSpc>
                <a:spcPct val="100000"/>
              </a:lnSpc>
              <a:spcBef>
                <a:spcPts val="0"/>
              </a:spcBef>
              <a:defRPr sz="3200" b="0" cap="all" spc="0">
                <a:solidFill>
                  <a:srgbClr val="212959"/>
                </a:solidFill>
                <a:latin typeface="League Gothic"/>
                <a:ea typeface="League Gothic"/>
                <a:cs typeface="League Gothic"/>
                <a:sym typeface="League Gothic"/>
              </a:defRPr>
            </a:pPr>
            <a:r>
              <a:rPr lang="fr-FR" sz="3200" dirty="0" smtClean="0">
                <a:solidFill>
                  <a:srgbClr val="000091"/>
                </a:solidFill>
              </a:rPr>
              <a:t>LES </a:t>
            </a:r>
            <a:r>
              <a:rPr lang="fr-FR" sz="3200" dirty="0" err="1">
                <a:solidFill>
                  <a:srgbClr val="000091"/>
                </a:solidFill>
              </a:rPr>
              <a:t>éTAPES</a:t>
            </a:r>
            <a:r>
              <a:rPr lang="fr-FR" sz="3200" dirty="0">
                <a:solidFill>
                  <a:srgbClr val="000091"/>
                </a:solidFill>
              </a:rPr>
              <a:t> D’UN DOSSIER CHEZ LE </a:t>
            </a:r>
            <a:r>
              <a:rPr lang="fr-FR" sz="3200" dirty="0" smtClean="0">
                <a:solidFill>
                  <a:srgbClr val="000091"/>
                </a:solidFill>
              </a:rPr>
              <a:t>Médiateur national de l’énergie </a:t>
            </a:r>
            <a:endParaRPr dirty="0">
              <a:solidFill>
                <a:srgbClr val="000091"/>
              </a:solidFill>
            </a:endParaRPr>
          </a:p>
        </p:txBody>
      </p:sp>
      <p:sp>
        <p:nvSpPr>
          <p:cNvPr id="5" name="Shape 75"/>
          <p:cNvSpPr txBox="1">
            <a:spLocks/>
          </p:cNvSpPr>
          <p:nvPr/>
        </p:nvSpPr>
        <p:spPr>
          <a:xfrm>
            <a:off x="5255457" y="3275701"/>
            <a:ext cx="2324075" cy="392841"/>
          </a:xfrm>
          <a:prstGeom prst="rect">
            <a:avLst/>
          </a:prstGeom>
          <a:ln w="12700">
            <a:solidFill>
              <a:srgbClr val="00B0F0"/>
            </a:solidFill>
            <a:miter lim="400000"/>
          </a:ln>
          <a:extLst>
            <a:ext uri="{C572A759-6A51-4108-AA02-DFA0A04FC94B}">
              <ma14:wrappingTextBoxFlag xmlns="" xmlns:ma14="http://schemas.microsoft.com/office/mac/drawingml/2011/main" val="1"/>
            </a:ext>
          </a:extLst>
        </p:spPr>
        <p:txBody>
          <a:bodyPr lIns="45719" rIns="45719">
            <a:noAutofit/>
          </a:bodyPr>
          <a:lstStyle>
            <a:lvl1pPr marL="360947" marR="0" indent="-360947" algn="l" defTabSz="457200" rtl="0" latinLnBrk="0">
              <a:lnSpc>
                <a:spcPct val="100000"/>
              </a:lnSpc>
              <a:spcBef>
                <a:spcPts val="400"/>
              </a:spcBef>
              <a:spcAft>
                <a:spcPts val="0"/>
              </a:spcAft>
              <a:buClrTx/>
              <a:buSzPct val="100000"/>
              <a:buFontTx/>
              <a:buBlip>
                <a:blip r:embed="rId2"/>
              </a:buBlip>
              <a:tabLst/>
              <a:defRPr sz="2000" b="0" i="0" u="none" strike="noStrike" cap="none" spc="0" baseline="0">
                <a:ln>
                  <a:noFill/>
                </a:ln>
                <a:solidFill>
                  <a:srgbClr val="535353"/>
                </a:solidFill>
                <a:uFillTx/>
                <a:latin typeface="Lato Regular"/>
                <a:ea typeface="Lato Regular"/>
                <a:cs typeface="Lato Regular"/>
                <a:sym typeface="Lato Regular"/>
              </a:defRPr>
            </a:lvl1pPr>
            <a:lvl2pPr marL="793376" marR="0" indent="-336176" algn="l" defTabSz="457200" rtl="0" latinLnBrk="0">
              <a:lnSpc>
                <a:spcPct val="100000"/>
              </a:lnSpc>
              <a:spcBef>
                <a:spcPts val="400"/>
              </a:spcBef>
              <a:spcAft>
                <a:spcPts val="0"/>
              </a:spcAft>
              <a:buClrTx/>
              <a:buSzPct val="100000"/>
              <a:buFontTx/>
              <a:buBlip>
                <a:blip r:embed="rId3"/>
              </a:buBlip>
              <a:tabLst/>
              <a:defRPr sz="2000" b="0" i="0" u="none" strike="noStrike" cap="none" spc="0" baseline="0">
                <a:ln>
                  <a:noFill/>
                </a:ln>
                <a:solidFill>
                  <a:srgbClr val="535353"/>
                </a:solidFill>
                <a:uFillTx/>
                <a:latin typeface="Lato Regular"/>
                <a:ea typeface="Lato Regular"/>
                <a:cs typeface="Lato Regular"/>
                <a:sym typeface="Lato Regular"/>
              </a:defRPr>
            </a:lvl2pPr>
            <a:lvl3pPr marL="1104900" marR="0" indent="-1905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3pPr>
            <a:lvl4pPr marL="16002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4pPr>
            <a:lvl5pPr marL="20574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5pPr>
            <a:lvl6pPr marL="25146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6pPr>
            <a:lvl7pPr marL="29718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7pPr>
            <a:lvl8pPr marL="34290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8pPr>
            <a:lvl9pPr marL="38862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9pPr>
          </a:lstStyle>
          <a:p>
            <a:pPr marL="0" indent="0" algn="ctr">
              <a:buNone/>
            </a:pPr>
            <a:r>
              <a:rPr lang="fr-FR" sz="1600" dirty="0">
                <a:latin typeface="Lato" panose="020F0502020204030203" pitchFamily="34" charset="0"/>
                <a:ea typeface="Lato" panose="020F0502020204030203" pitchFamily="34" charset="0"/>
                <a:cs typeface="Lato" panose="020F0502020204030203" pitchFamily="34" charset="0"/>
              </a:rPr>
              <a:t>Dossier non recevable</a:t>
            </a:r>
          </a:p>
          <a:p>
            <a:pPr marL="0" indent="0" algn="just" hangingPunct="1">
              <a:spcBef>
                <a:spcPts val="600"/>
              </a:spcBef>
              <a:spcAft>
                <a:spcPts val="600"/>
              </a:spcAft>
              <a:buSzPct val="163000"/>
              <a:buFontTx/>
              <a:buNone/>
            </a:pPr>
            <a:endParaRPr lang="fr-FR" sz="1400" dirty="0"/>
          </a:p>
        </p:txBody>
      </p:sp>
      <p:sp>
        <p:nvSpPr>
          <p:cNvPr id="6" name="Shape 75"/>
          <p:cNvSpPr txBox="1">
            <a:spLocks/>
          </p:cNvSpPr>
          <p:nvPr/>
        </p:nvSpPr>
        <p:spPr>
          <a:xfrm>
            <a:off x="746338" y="1706886"/>
            <a:ext cx="7651325" cy="405863"/>
          </a:xfrm>
          <a:prstGeom prst="rect">
            <a:avLst/>
          </a:prstGeom>
          <a:ln w="12700">
            <a:solidFill>
              <a:srgbClr val="00B0F0"/>
            </a:solidFill>
            <a:miter lim="400000"/>
          </a:ln>
          <a:extLst>
            <a:ext uri="{C572A759-6A51-4108-AA02-DFA0A04FC94B}">
              <ma14:wrappingTextBoxFlag xmlns="" xmlns:ma14="http://schemas.microsoft.com/office/mac/drawingml/2011/main" val="1"/>
            </a:ext>
          </a:extLst>
        </p:spPr>
        <p:txBody>
          <a:bodyPr lIns="45719" rIns="45719">
            <a:noAutofit/>
          </a:bodyPr>
          <a:lstStyle>
            <a:lvl1pPr marL="360947" marR="0" indent="-360947" algn="l" defTabSz="457200" rtl="0" latinLnBrk="0">
              <a:lnSpc>
                <a:spcPct val="100000"/>
              </a:lnSpc>
              <a:spcBef>
                <a:spcPts val="400"/>
              </a:spcBef>
              <a:spcAft>
                <a:spcPts val="0"/>
              </a:spcAft>
              <a:buClrTx/>
              <a:buSzPct val="100000"/>
              <a:buFontTx/>
              <a:buBlip>
                <a:blip r:embed="rId2"/>
              </a:buBlip>
              <a:tabLst/>
              <a:defRPr sz="2000" b="0" i="0" u="none" strike="noStrike" cap="none" spc="0" baseline="0">
                <a:ln>
                  <a:noFill/>
                </a:ln>
                <a:solidFill>
                  <a:srgbClr val="535353"/>
                </a:solidFill>
                <a:uFillTx/>
                <a:latin typeface="Lato Regular"/>
                <a:ea typeface="Lato Regular"/>
                <a:cs typeface="Lato Regular"/>
                <a:sym typeface="Lato Regular"/>
              </a:defRPr>
            </a:lvl1pPr>
            <a:lvl2pPr marL="793376" marR="0" indent="-336176" algn="l" defTabSz="457200" rtl="0" latinLnBrk="0">
              <a:lnSpc>
                <a:spcPct val="100000"/>
              </a:lnSpc>
              <a:spcBef>
                <a:spcPts val="400"/>
              </a:spcBef>
              <a:spcAft>
                <a:spcPts val="0"/>
              </a:spcAft>
              <a:buClrTx/>
              <a:buSzPct val="100000"/>
              <a:buFontTx/>
              <a:buBlip>
                <a:blip r:embed="rId3"/>
              </a:buBlip>
              <a:tabLst/>
              <a:defRPr sz="2000" b="0" i="0" u="none" strike="noStrike" cap="none" spc="0" baseline="0">
                <a:ln>
                  <a:noFill/>
                </a:ln>
                <a:solidFill>
                  <a:srgbClr val="535353"/>
                </a:solidFill>
                <a:uFillTx/>
                <a:latin typeface="Lato Regular"/>
                <a:ea typeface="Lato Regular"/>
                <a:cs typeface="Lato Regular"/>
                <a:sym typeface="Lato Regular"/>
              </a:defRPr>
            </a:lvl2pPr>
            <a:lvl3pPr marL="1104900" marR="0" indent="-1905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3pPr>
            <a:lvl4pPr marL="16002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4pPr>
            <a:lvl5pPr marL="20574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5pPr>
            <a:lvl6pPr marL="25146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6pPr>
            <a:lvl7pPr marL="29718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7pPr>
            <a:lvl8pPr marL="34290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8pPr>
            <a:lvl9pPr marL="38862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9pPr>
          </a:lstStyle>
          <a:p>
            <a:pPr marL="0" indent="0" algn="just" hangingPunct="1">
              <a:spcBef>
                <a:spcPts val="600"/>
              </a:spcBef>
              <a:spcAft>
                <a:spcPts val="600"/>
              </a:spcAft>
              <a:buSzPct val="163000"/>
              <a:buFontTx/>
              <a:buNone/>
            </a:pPr>
            <a:r>
              <a:rPr lang="fr-FR" sz="1600" dirty="0" smtClean="0">
                <a:solidFill>
                  <a:srgbClr val="565656"/>
                </a:solidFill>
              </a:rPr>
              <a:t>Le consommateur n’a pas résolu son problème avec l’opérateur au bout de 2 mois</a:t>
            </a:r>
          </a:p>
          <a:p>
            <a:pPr marL="0" indent="0" algn="just" hangingPunct="1">
              <a:spcBef>
                <a:spcPts val="600"/>
              </a:spcBef>
              <a:spcAft>
                <a:spcPts val="600"/>
              </a:spcAft>
              <a:buSzPct val="163000"/>
              <a:buFontTx/>
              <a:buNone/>
            </a:pPr>
            <a:endParaRPr lang="fr-FR" sz="1400" dirty="0"/>
          </a:p>
        </p:txBody>
      </p:sp>
      <p:sp>
        <p:nvSpPr>
          <p:cNvPr id="7" name="Shape 75"/>
          <p:cNvSpPr txBox="1">
            <a:spLocks/>
          </p:cNvSpPr>
          <p:nvPr/>
        </p:nvSpPr>
        <p:spPr>
          <a:xfrm>
            <a:off x="5255457" y="3795816"/>
            <a:ext cx="2324075" cy="924081"/>
          </a:xfrm>
          <a:prstGeom prst="rect">
            <a:avLst/>
          </a:prstGeom>
          <a:ln w="12700">
            <a:solidFill>
              <a:srgbClr val="00B0F0"/>
            </a:solidFill>
            <a:miter lim="400000"/>
          </a:ln>
          <a:extLst>
            <a:ext uri="{C572A759-6A51-4108-AA02-DFA0A04FC94B}">
              <ma14:wrappingTextBoxFlag xmlns="" xmlns:ma14="http://schemas.microsoft.com/office/mac/drawingml/2011/main" val="1"/>
            </a:ext>
          </a:extLst>
        </p:spPr>
        <p:txBody>
          <a:bodyPr lIns="45719" rIns="45719">
            <a:noAutofit/>
          </a:bodyPr>
          <a:lstStyle>
            <a:lvl1pPr marL="360947" marR="0" indent="-360947" algn="l" defTabSz="457200" rtl="0" latinLnBrk="0">
              <a:lnSpc>
                <a:spcPct val="100000"/>
              </a:lnSpc>
              <a:spcBef>
                <a:spcPts val="400"/>
              </a:spcBef>
              <a:spcAft>
                <a:spcPts val="0"/>
              </a:spcAft>
              <a:buClrTx/>
              <a:buSzPct val="100000"/>
              <a:buFontTx/>
              <a:buBlip>
                <a:blip r:embed="rId2"/>
              </a:buBlip>
              <a:tabLst/>
              <a:defRPr sz="2000" b="0" i="0" u="none" strike="noStrike" cap="none" spc="0" baseline="0">
                <a:ln>
                  <a:noFill/>
                </a:ln>
                <a:solidFill>
                  <a:srgbClr val="535353"/>
                </a:solidFill>
                <a:uFillTx/>
                <a:latin typeface="Lato Regular"/>
                <a:ea typeface="Lato Regular"/>
                <a:cs typeface="Lato Regular"/>
                <a:sym typeface="Lato Regular"/>
              </a:defRPr>
            </a:lvl1pPr>
            <a:lvl2pPr marL="793376" marR="0" indent="-336176" algn="l" defTabSz="457200" rtl="0" latinLnBrk="0">
              <a:lnSpc>
                <a:spcPct val="100000"/>
              </a:lnSpc>
              <a:spcBef>
                <a:spcPts val="400"/>
              </a:spcBef>
              <a:spcAft>
                <a:spcPts val="0"/>
              </a:spcAft>
              <a:buClrTx/>
              <a:buSzPct val="100000"/>
              <a:buFontTx/>
              <a:buBlip>
                <a:blip r:embed="rId3"/>
              </a:buBlip>
              <a:tabLst/>
              <a:defRPr sz="2000" b="0" i="0" u="none" strike="noStrike" cap="none" spc="0" baseline="0">
                <a:ln>
                  <a:noFill/>
                </a:ln>
                <a:solidFill>
                  <a:srgbClr val="535353"/>
                </a:solidFill>
                <a:uFillTx/>
                <a:latin typeface="Lato Regular"/>
                <a:ea typeface="Lato Regular"/>
                <a:cs typeface="Lato Regular"/>
                <a:sym typeface="Lato Regular"/>
              </a:defRPr>
            </a:lvl2pPr>
            <a:lvl3pPr marL="1104900" marR="0" indent="-1905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3pPr>
            <a:lvl4pPr marL="16002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4pPr>
            <a:lvl5pPr marL="20574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5pPr>
            <a:lvl6pPr marL="25146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6pPr>
            <a:lvl7pPr marL="29718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7pPr>
            <a:lvl8pPr marL="34290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8pPr>
            <a:lvl9pPr marL="38862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9pPr>
          </a:lstStyle>
          <a:p>
            <a:pPr marL="0" indent="0" hangingPunct="1">
              <a:spcBef>
                <a:spcPts val="600"/>
              </a:spcBef>
              <a:spcAft>
                <a:spcPts val="600"/>
              </a:spcAft>
              <a:buSzPct val="163000"/>
              <a:buNone/>
            </a:pP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Orientation dans les </a:t>
            </a:r>
            <a:r>
              <a:rPr lang="fr-FR" sz="1600" dirty="0" smtClean="0">
                <a:solidFill>
                  <a:srgbClr val="565656"/>
                </a:solidFill>
                <a:latin typeface="Lato" panose="020F0502020204030203" pitchFamily="34" charset="0"/>
                <a:ea typeface="Lato" panose="020F0502020204030203" pitchFamily="34" charset="0"/>
                <a:cs typeface="Lato" panose="020F0502020204030203" pitchFamily="34" charset="0"/>
              </a:rPr>
              <a:t>démarches ou </a:t>
            </a:r>
            <a:r>
              <a:rPr lang="fr-FR" sz="1600" dirty="0">
                <a:solidFill>
                  <a:srgbClr val="565656"/>
                </a:solidFill>
                <a:latin typeface="Lato" panose="020F0502020204030203" pitchFamily="34" charset="0"/>
                <a:ea typeface="Lato" panose="020F0502020204030203" pitchFamily="34" charset="0"/>
                <a:cs typeface="Lato" panose="020F0502020204030203" pitchFamily="34" charset="0"/>
              </a:rPr>
              <a:t>vers le bon interlocuteur</a:t>
            </a:r>
          </a:p>
          <a:p>
            <a:pPr marL="0" indent="0" algn="just" hangingPunct="1">
              <a:spcBef>
                <a:spcPts val="600"/>
              </a:spcBef>
              <a:spcAft>
                <a:spcPts val="600"/>
              </a:spcAft>
              <a:buSzPct val="163000"/>
              <a:buFontTx/>
              <a:buNone/>
            </a:pPr>
            <a:endParaRPr lang="fr-FR" sz="1600" dirty="0"/>
          </a:p>
        </p:txBody>
      </p:sp>
      <p:sp>
        <p:nvSpPr>
          <p:cNvPr id="9" name="Shape 75"/>
          <p:cNvSpPr txBox="1">
            <a:spLocks/>
          </p:cNvSpPr>
          <p:nvPr/>
        </p:nvSpPr>
        <p:spPr>
          <a:xfrm>
            <a:off x="1564469" y="3273278"/>
            <a:ext cx="1945658" cy="394343"/>
          </a:xfrm>
          <a:prstGeom prst="rect">
            <a:avLst/>
          </a:prstGeom>
          <a:ln w="12700">
            <a:solidFill>
              <a:srgbClr val="00B0F0"/>
            </a:solidFill>
            <a:miter lim="400000"/>
          </a:ln>
          <a:extLst>
            <a:ext uri="{C572A759-6A51-4108-AA02-DFA0A04FC94B}">
              <ma14:wrappingTextBoxFlag xmlns="" xmlns:ma14="http://schemas.microsoft.com/office/mac/drawingml/2011/main" val="1"/>
            </a:ext>
          </a:extLst>
        </p:spPr>
        <p:txBody>
          <a:bodyPr lIns="45719" rIns="45719">
            <a:noAutofit/>
          </a:bodyPr>
          <a:lstStyle>
            <a:lvl1pPr marL="360947" marR="0" indent="-360947" algn="l" defTabSz="457200" rtl="0" latinLnBrk="0">
              <a:lnSpc>
                <a:spcPct val="100000"/>
              </a:lnSpc>
              <a:spcBef>
                <a:spcPts val="400"/>
              </a:spcBef>
              <a:spcAft>
                <a:spcPts val="0"/>
              </a:spcAft>
              <a:buClrTx/>
              <a:buSzPct val="100000"/>
              <a:buFontTx/>
              <a:buBlip>
                <a:blip r:embed="rId2"/>
              </a:buBlip>
              <a:tabLst/>
              <a:defRPr sz="2000" b="0" i="0" u="none" strike="noStrike" cap="none" spc="0" baseline="0">
                <a:ln>
                  <a:noFill/>
                </a:ln>
                <a:solidFill>
                  <a:srgbClr val="535353"/>
                </a:solidFill>
                <a:uFillTx/>
                <a:latin typeface="Lato Regular"/>
                <a:ea typeface="Lato Regular"/>
                <a:cs typeface="Lato Regular"/>
                <a:sym typeface="Lato Regular"/>
              </a:defRPr>
            </a:lvl1pPr>
            <a:lvl2pPr marL="793376" marR="0" indent="-336176" algn="l" defTabSz="457200" rtl="0" latinLnBrk="0">
              <a:lnSpc>
                <a:spcPct val="100000"/>
              </a:lnSpc>
              <a:spcBef>
                <a:spcPts val="400"/>
              </a:spcBef>
              <a:spcAft>
                <a:spcPts val="0"/>
              </a:spcAft>
              <a:buClrTx/>
              <a:buSzPct val="100000"/>
              <a:buFontTx/>
              <a:buBlip>
                <a:blip r:embed="rId3"/>
              </a:buBlip>
              <a:tabLst/>
              <a:defRPr sz="2000" b="0" i="0" u="none" strike="noStrike" cap="none" spc="0" baseline="0">
                <a:ln>
                  <a:noFill/>
                </a:ln>
                <a:solidFill>
                  <a:srgbClr val="535353"/>
                </a:solidFill>
                <a:uFillTx/>
                <a:latin typeface="Lato Regular"/>
                <a:ea typeface="Lato Regular"/>
                <a:cs typeface="Lato Regular"/>
                <a:sym typeface="Lato Regular"/>
              </a:defRPr>
            </a:lvl2pPr>
            <a:lvl3pPr marL="1104900" marR="0" indent="-1905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3pPr>
            <a:lvl4pPr marL="16002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4pPr>
            <a:lvl5pPr marL="20574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5pPr>
            <a:lvl6pPr marL="25146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6pPr>
            <a:lvl7pPr marL="29718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7pPr>
            <a:lvl8pPr marL="34290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8pPr>
            <a:lvl9pPr marL="38862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9pPr>
          </a:lstStyle>
          <a:p>
            <a:pPr marL="0" indent="0" algn="ctr">
              <a:buNone/>
            </a:pPr>
            <a:r>
              <a:rPr lang="fr-FR" sz="1600" dirty="0">
                <a:solidFill>
                  <a:srgbClr val="565656"/>
                </a:solidFill>
              </a:rPr>
              <a:t>Dossier recevable</a:t>
            </a:r>
          </a:p>
          <a:p>
            <a:pPr marL="0" indent="0" algn="just" hangingPunct="1">
              <a:spcBef>
                <a:spcPts val="600"/>
              </a:spcBef>
              <a:spcAft>
                <a:spcPts val="600"/>
              </a:spcAft>
              <a:buSzPct val="163000"/>
              <a:buFontTx/>
              <a:buNone/>
            </a:pPr>
            <a:endParaRPr lang="fr-FR" sz="1400" dirty="0"/>
          </a:p>
        </p:txBody>
      </p:sp>
      <p:sp>
        <p:nvSpPr>
          <p:cNvPr id="10" name="Shape 75"/>
          <p:cNvSpPr txBox="1">
            <a:spLocks/>
          </p:cNvSpPr>
          <p:nvPr/>
        </p:nvSpPr>
        <p:spPr>
          <a:xfrm>
            <a:off x="1204546" y="2457838"/>
            <a:ext cx="6734908" cy="421410"/>
          </a:xfrm>
          <a:prstGeom prst="rect">
            <a:avLst/>
          </a:prstGeom>
          <a:ln w="12700">
            <a:solidFill>
              <a:srgbClr val="00B0F0"/>
            </a:solidFill>
            <a:miter lim="400000"/>
          </a:ln>
          <a:extLst>
            <a:ext uri="{C572A759-6A51-4108-AA02-DFA0A04FC94B}">
              <ma14:wrappingTextBoxFlag xmlns="" xmlns:ma14="http://schemas.microsoft.com/office/mac/drawingml/2011/main" val="1"/>
            </a:ext>
          </a:extLst>
        </p:spPr>
        <p:txBody>
          <a:bodyPr lIns="45719" rIns="45719">
            <a:noAutofit/>
          </a:bodyPr>
          <a:lstStyle>
            <a:lvl1pPr marL="360947" marR="0" indent="-360947" algn="l" defTabSz="457200" rtl="0" latinLnBrk="0">
              <a:lnSpc>
                <a:spcPct val="100000"/>
              </a:lnSpc>
              <a:spcBef>
                <a:spcPts val="400"/>
              </a:spcBef>
              <a:spcAft>
                <a:spcPts val="0"/>
              </a:spcAft>
              <a:buClrTx/>
              <a:buSzPct val="100000"/>
              <a:buFontTx/>
              <a:buBlip>
                <a:blip r:embed="rId2"/>
              </a:buBlip>
              <a:tabLst/>
              <a:defRPr sz="2000" b="0" i="0" u="none" strike="noStrike" cap="none" spc="0" baseline="0">
                <a:ln>
                  <a:noFill/>
                </a:ln>
                <a:solidFill>
                  <a:srgbClr val="535353"/>
                </a:solidFill>
                <a:uFillTx/>
                <a:latin typeface="Lato Regular"/>
                <a:ea typeface="Lato Regular"/>
                <a:cs typeface="Lato Regular"/>
                <a:sym typeface="Lato Regular"/>
              </a:defRPr>
            </a:lvl1pPr>
            <a:lvl2pPr marL="793376" marR="0" indent="-336176" algn="l" defTabSz="457200" rtl="0" latinLnBrk="0">
              <a:lnSpc>
                <a:spcPct val="100000"/>
              </a:lnSpc>
              <a:spcBef>
                <a:spcPts val="400"/>
              </a:spcBef>
              <a:spcAft>
                <a:spcPts val="0"/>
              </a:spcAft>
              <a:buClrTx/>
              <a:buSzPct val="100000"/>
              <a:buFontTx/>
              <a:buBlip>
                <a:blip r:embed="rId3"/>
              </a:buBlip>
              <a:tabLst/>
              <a:defRPr sz="2000" b="0" i="0" u="none" strike="noStrike" cap="none" spc="0" baseline="0">
                <a:ln>
                  <a:noFill/>
                </a:ln>
                <a:solidFill>
                  <a:srgbClr val="535353"/>
                </a:solidFill>
                <a:uFillTx/>
                <a:latin typeface="Lato Regular"/>
                <a:ea typeface="Lato Regular"/>
                <a:cs typeface="Lato Regular"/>
                <a:sym typeface="Lato Regular"/>
              </a:defRPr>
            </a:lvl2pPr>
            <a:lvl3pPr marL="1104900" marR="0" indent="-1905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3pPr>
            <a:lvl4pPr marL="16002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4pPr>
            <a:lvl5pPr marL="20574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5pPr>
            <a:lvl6pPr marL="25146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6pPr>
            <a:lvl7pPr marL="29718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7pPr>
            <a:lvl8pPr marL="34290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8pPr>
            <a:lvl9pPr marL="38862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9pPr>
          </a:lstStyle>
          <a:p>
            <a:pPr marL="0" indent="0" algn="ctr">
              <a:buNone/>
            </a:pPr>
            <a:r>
              <a:rPr lang="fr-FR" sz="1600" dirty="0">
                <a:solidFill>
                  <a:srgbClr val="565656"/>
                </a:solidFill>
              </a:rPr>
              <a:t>Saisine du médiateur par le consommateur ou </a:t>
            </a:r>
            <a:r>
              <a:rPr lang="fr-FR" sz="1600" dirty="0" smtClean="0">
                <a:solidFill>
                  <a:srgbClr val="565656"/>
                </a:solidFill>
              </a:rPr>
              <a:t>la personne qui </a:t>
            </a:r>
            <a:r>
              <a:rPr lang="fr-FR" sz="1600" dirty="0">
                <a:solidFill>
                  <a:srgbClr val="565656"/>
                </a:solidFill>
              </a:rPr>
              <a:t>l’assiste</a:t>
            </a:r>
          </a:p>
          <a:p>
            <a:pPr marL="0" indent="0" algn="just" hangingPunct="1">
              <a:spcBef>
                <a:spcPts val="600"/>
              </a:spcBef>
              <a:spcAft>
                <a:spcPts val="600"/>
              </a:spcAft>
              <a:buSzPct val="163000"/>
              <a:buFontTx/>
              <a:buNone/>
            </a:pPr>
            <a:endParaRPr lang="fr-FR" sz="1400" dirty="0"/>
          </a:p>
        </p:txBody>
      </p:sp>
      <p:sp>
        <p:nvSpPr>
          <p:cNvPr id="11" name="Shape 75"/>
          <p:cNvSpPr txBox="1">
            <a:spLocks/>
          </p:cNvSpPr>
          <p:nvPr/>
        </p:nvSpPr>
        <p:spPr>
          <a:xfrm>
            <a:off x="746338" y="4584189"/>
            <a:ext cx="2784802" cy="695336"/>
          </a:xfrm>
          <a:prstGeom prst="rect">
            <a:avLst/>
          </a:prstGeom>
          <a:ln w="12700">
            <a:solidFill>
              <a:srgbClr val="00B0F0"/>
            </a:solidFill>
            <a:miter lim="400000"/>
          </a:ln>
          <a:extLst>
            <a:ext uri="{C572A759-6A51-4108-AA02-DFA0A04FC94B}">
              <ma14:wrappingTextBoxFlag xmlns="" xmlns:ma14="http://schemas.microsoft.com/office/mac/drawingml/2011/main" val="1"/>
            </a:ext>
          </a:extLst>
        </p:spPr>
        <p:txBody>
          <a:bodyPr lIns="45719" rIns="45719">
            <a:noAutofit/>
          </a:bodyPr>
          <a:lstStyle>
            <a:lvl1pPr marL="360947" marR="0" indent="-360947" algn="l" defTabSz="457200" rtl="0" latinLnBrk="0">
              <a:lnSpc>
                <a:spcPct val="100000"/>
              </a:lnSpc>
              <a:spcBef>
                <a:spcPts val="400"/>
              </a:spcBef>
              <a:spcAft>
                <a:spcPts val="0"/>
              </a:spcAft>
              <a:buClrTx/>
              <a:buSzPct val="100000"/>
              <a:buFontTx/>
              <a:buBlip>
                <a:blip r:embed="rId2"/>
              </a:buBlip>
              <a:tabLst/>
              <a:defRPr sz="2000" b="0" i="0" u="none" strike="noStrike" cap="none" spc="0" baseline="0">
                <a:ln>
                  <a:noFill/>
                </a:ln>
                <a:solidFill>
                  <a:srgbClr val="535353"/>
                </a:solidFill>
                <a:uFillTx/>
                <a:latin typeface="Lato Regular"/>
                <a:ea typeface="Lato Regular"/>
                <a:cs typeface="Lato Regular"/>
                <a:sym typeface="Lato Regular"/>
              </a:defRPr>
            </a:lvl1pPr>
            <a:lvl2pPr marL="793376" marR="0" indent="-336176" algn="l" defTabSz="457200" rtl="0" latinLnBrk="0">
              <a:lnSpc>
                <a:spcPct val="100000"/>
              </a:lnSpc>
              <a:spcBef>
                <a:spcPts val="400"/>
              </a:spcBef>
              <a:spcAft>
                <a:spcPts val="0"/>
              </a:spcAft>
              <a:buClrTx/>
              <a:buSzPct val="100000"/>
              <a:buFontTx/>
              <a:buBlip>
                <a:blip r:embed="rId3"/>
              </a:buBlip>
              <a:tabLst/>
              <a:defRPr sz="2000" b="0" i="0" u="none" strike="noStrike" cap="none" spc="0" baseline="0">
                <a:ln>
                  <a:noFill/>
                </a:ln>
                <a:solidFill>
                  <a:srgbClr val="535353"/>
                </a:solidFill>
                <a:uFillTx/>
                <a:latin typeface="Lato Regular"/>
                <a:ea typeface="Lato Regular"/>
                <a:cs typeface="Lato Regular"/>
                <a:sym typeface="Lato Regular"/>
              </a:defRPr>
            </a:lvl2pPr>
            <a:lvl3pPr marL="1104900" marR="0" indent="-1905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3pPr>
            <a:lvl4pPr marL="16002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4pPr>
            <a:lvl5pPr marL="20574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5pPr>
            <a:lvl6pPr marL="25146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6pPr>
            <a:lvl7pPr marL="29718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7pPr>
            <a:lvl8pPr marL="34290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8pPr>
            <a:lvl9pPr marL="3886200" marR="0" indent="-228600" algn="l" defTabSz="457200" rtl="0" latinLnBrk="0">
              <a:lnSpc>
                <a:spcPct val="100000"/>
              </a:lnSpc>
              <a:spcBef>
                <a:spcPts val="400"/>
              </a:spcBef>
              <a:spcAft>
                <a:spcPts val="0"/>
              </a:spcAft>
              <a:buClrTx/>
              <a:buSzPct val="100000"/>
              <a:buFontTx/>
              <a:buChar char="•"/>
              <a:tabLst/>
              <a:defRPr sz="2000" b="0" i="0" u="none" strike="noStrike" cap="none" spc="0" baseline="0">
                <a:ln>
                  <a:noFill/>
                </a:ln>
                <a:solidFill>
                  <a:srgbClr val="535353"/>
                </a:solidFill>
                <a:uFillTx/>
                <a:latin typeface="Lato Regular"/>
                <a:ea typeface="Lato Regular"/>
                <a:cs typeface="Lato Regular"/>
                <a:sym typeface="Lato Regular"/>
              </a:defRPr>
            </a:lvl9pPr>
          </a:lstStyle>
          <a:p>
            <a:pPr marL="0" indent="0">
              <a:buNone/>
            </a:pPr>
            <a:r>
              <a:rPr lang="fr-FR" sz="1600" dirty="0">
                <a:solidFill>
                  <a:srgbClr val="565656"/>
                </a:solidFill>
              </a:rPr>
              <a:t>Emission d’une recommandation</a:t>
            </a:r>
          </a:p>
          <a:p>
            <a:pPr marL="0" indent="0" algn="just" hangingPunct="1">
              <a:spcBef>
                <a:spcPts val="600"/>
              </a:spcBef>
              <a:spcAft>
                <a:spcPts val="600"/>
              </a:spcAft>
              <a:buSzPct val="163000"/>
              <a:buFontTx/>
              <a:buNone/>
            </a:pPr>
            <a:endParaRPr lang="fr-FR" sz="1400" dirty="0"/>
          </a:p>
        </p:txBody>
      </p:sp>
      <p:sp>
        <p:nvSpPr>
          <p:cNvPr id="2" name="Rectangle 1"/>
          <p:cNvSpPr/>
          <p:nvPr/>
        </p:nvSpPr>
        <p:spPr>
          <a:xfrm>
            <a:off x="746338" y="3795816"/>
            <a:ext cx="2763789" cy="584775"/>
          </a:xfrm>
          <a:prstGeom prst="rect">
            <a:avLst/>
          </a:prstGeom>
          <a:ln>
            <a:solidFill>
              <a:srgbClr val="00B0F0"/>
            </a:solidFill>
          </a:ln>
        </p:spPr>
        <p:txBody>
          <a:bodyPr wrap="square">
            <a:spAutoFit/>
          </a:bodyPr>
          <a:lstStyle/>
          <a:p>
            <a:pPr algn="just"/>
            <a:r>
              <a:rPr lang="fr-FR" sz="1600" b="0" spc="0" dirty="0">
                <a:solidFill>
                  <a:srgbClr val="565656"/>
                </a:solidFill>
                <a:latin typeface="Lato Regular"/>
                <a:ea typeface="Lato Regular"/>
                <a:cs typeface="Lato Regular"/>
                <a:sym typeface="Lato Regular"/>
              </a:rPr>
              <a:t>Proposition</a:t>
            </a:r>
            <a:r>
              <a:rPr lang="fr-FR" sz="1600" b="0" spc="0" dirty="0">
                <a:solidFill>
                  <a:srgbClr val="565656"/>
                </a:solidFill>
                <a:latin typeface="Lato Regular"/>
                <a:ea typeface="Lato Regular"/>
                <a:cs typeface="Lato Regular"/>
              </a:rPr>
              <a:t> d’une solution à l’amiable</a:t>
            </a:r>
          </a:p>
        </p:txBody>
      </p:sp>
      <p:sp>
        <p:nvSpPr>
          <p:cNvPr id="3" name="Flèche vers le bas 2"/>
          <p:cNvSpPr/>
          <p:nvPr/>
        </p:nvSpPr>
        <p:spPr>
          <a:xfrm>
            <a:off x="4364532" y="2112749"/>
            <a:ext cx="414936" cy="345089"/>
          </a:xfrm>
          <a:prstGeom prst="down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14" name="Flèche vers le bas 13"/>
          <p:cNvSpPr/>
          <p:nvPr/>
        </p:nvSpPr>
        <p:spPr>
          <a:xfrm>
            <a:off x="2329830" y="2887582"/>
            <a:ext cx="414936" cy="345089"/>
          </a:xfrm>
          <a:prstGeom prst="down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15" name="Flèche vers le bas 14"/>
          <p:cNvSpPr/>
          <p:nvPr/>
        </p:nvSpPr>
        <p:spPr>
          <a:xfrm>
            <a:off x="6210026" y="2875457"/>
            <a:ext cx="414936" cy="345089"/>
          </a:xfrm>
          <a:prstGeom prst="down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pic>
        <p:nvPicPr>
          <p:cNvPr id="18" name="Image 17"/>
          <p:cNvPicPr>
            <a:picLocks noChangeAspect="1"/>
          </p:cNvPicPr>
          <p:nvPr/>
        </p:nvPicPr>
        <p:blipFill rotWithShape="1">
          <a:blip r:embed="rId4" cstate="print">
            <a:extLst>
              <a:ext uri="{28A0092B-C50C-407E-A947-70E740481C1C}">
                <a14:useLocalDpi xmlns:a14="http://schemas.microsoft.com/office/drawing/2010/main" val="0"/>
              </a:ext>
            </a:extLst>
          </a:blip>
          <a:srcRect l="36893"/>
          <a:stretch/>
        </p:blipFill>
        <p:spPr>
          <a:xfrm>
            <a:off x="7655441" y="6058573"/>
            <a:ext cx="1290049" cy="672110"/>
          </a:xfrm>
          <a:prstGeom prst="rect">
            <a:avLst/>
          </a:prstGeom>
        </p:spPr>
      </p:pic>
      <p:pic>
        <p:nvPicPr>
          <p:cNvPr id="19" name="Image 18"/>
          <p:cNvPicPr>
            <a:picLocks noChangeAspect="1"/>
          </p:cNvPicPr>
          <p:nvPr/>
        </p:nvPicPr>
        <p:blipFill rotWithShape="1">
          <a:blip r:embed="rId5" cstate="print">
            <a:extLst>
              <a:ext uri="{28A0092B-C50C-407E-A947-70E740481C1C}">
                <a14:useLocalDpi xmlns:a14="http://schemas.microsoft.com/office/drawing/2010/main" val="0"/>
              </a:ext>
            </a:extLst>
          </a:blip>
          <a:srcRect r="64959"/>
          <a:stretch/>
        </p:blipFill>
        <p:spPr>
          <a:xfrm>
            <a:off x="136576" y="5931027"/>
            <a:ext cx="852255" cy="799656"/>
          </a:xfrm>
          <a:prstGeom prst="rect">
            <a:avLst/>
          </a:prstGeom>
        </p:spPr>
      </p:pic>
      <p:sp>
        <p:nvSpPr>
          <p:cNvPr id="20" name="Rectangle 19"/>
          <p:cNvSpPr/>
          <p:nvPr/>
        </p:nvSpPr>
        <p:spPr>
          <a:xfrm>
            <a:off x="680483" y="1210993"/>
            <a:ext cx="734425" cy="64034"/>
          </a:xfrm>
          <a:prstGeom prst="rect">
            <a:avLst/>
          </a:prstGeom>
          <a:solidFill>
            <a:srgbClr val="000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065477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148316"/>
          </a:xfrm>
          <a:prstGeom prst="rect">
            <a:avLst/>
          </a:prstGeom>
          <a:solidFill>
            <a:srgbClr val="5FC6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Shape 75"/>
          <p:cNvSpPr>
            <a:spLocks noGrp="1"/>
          </p:cNvSpPr>
          <p:nvPr>
            <p:ph type="body" idx="1"/>
          </p:nvPr>
        </p:nvSpPr>
        <p:spPr>
          <a:xfrm>
            <a:off x="680483" y="2862745"/>
            <a:ext cx="8015109" cy="740281"/>
          </a:xfrm>
          <a:prstGeom prst="rect">
            <a:avLst/>
          </a:prstGeom>
        </p:spPr>
        <p:txBody>
          <a:bodyPr>
            <a:noAutofit/>
          </a:bodyPr>
          <a:lstStyle/>
          <a:p>
            <a:pPr marL="321243" indent="-321243" defTabSz="406908">
              <a:defRPr sz="1779"/>
            </a:pPr>
            <a:r>
              <a:rPr lang="fr-FR" sz="2800" dirty="0" smtClean="0">
                <a:solidFill>
                  <a:srgbClr val="565656"/>
                </a:solidFill>
                <a:latin typeface="Lato" panose="020F0502020204030203" pitchFamily="34" charset="0"/>
                <a:ea typeface="Lato" panose="020F0502020204030203" pitchFamily="34" charset="0"/>
                <a:cs typeface="Lato" panose="020F0502020204030203" pitchFamily="34" charset="0"/>
              </a:rPr>
              <a:t>4,6 millions de consommateurs informés</a:t>
            </a:r>
          </a:p>
          <a:p>
            <a:pPr marL="321243" indent="-321243" defTabSz="406908">
              <a:buBlip>
                <a:blip r:embed="rId2"/>
              </a:buBlip>
              <a:defRPr sz="1779"/>
            </a:pPr>
            <a:r>
              <a:rPr lang="fr-FR" sz="2800" dirty="0" smtClean="0">
                <a:solidFill>
                  <a:srgbClr val="565656"/>
                </a:solidFill>
                <a:latin typeface="Lato" panose="020F0502020204030203" pitchFamily="34" charset="0"/>
                <a:ea typeface="Lato" panose="020F0502020204030203" pitchFamily="34" charset="0"/>
                <a:cs typeface="Lato" panose="020F0502020204030203" pitchFamily="34" charset="0"/>
              </a:rPr>
              <a:t>30 558 litiges reçus</a:t>
            </a:r>
            <a:r>
              <a:rPr lang="fr-FR" sz="2800" dirty="0">
                <a:solidFill>
                  <a:srgbClr val="565656"/>
                </a:solidFill>
                <a:latin typeface="Lato" panose="020F0502020204030203" pitchFamily="34" charset="0"/>
                <a:ea typeface="Lato" panose="020F0502020204030203" pitchFamily="34" charset="0"/>
                <a:cs typeface="Lato" panose="020F0502020204030203" pitchFamily="34" charset="0"/>
              </a:rPr>
              <a:t> </a:t>
            </a:r>
            <a:r>
              <a:rPr lang="fr-FR" sz="2800" dirty="0" smtClean="0">
                <a:solidFill>
                  <a:srgbClr val="565656"/>
                </a:solidFill>
                <a:latin typeface="Lato" panose="020F0502020204030203" pitchFamily="34" charset="0"/>
                <a:ea typeface="Lato" panose="020F0502020204030203" pitchFamily="34" charset="0"/>
                <a:cs typeface="Lato" panose="020F0502020204030203" pitchFamily="34" charset="0"/>
              </a:rPr>
              <a:t>dont 8 567 recevables en médiation</a:t>
            </a:r>
          </a:p>
          <a:p>
            <a:pPr marL="321243" indent="-321243" defTabSz="406908">
              <a:buBlip>
                <a:blip r:embed="rId2"/>
              </a:buBlip>
              <a:defRPr sz="1779"/>
            </a:pPr>
            <a:r>
              <a:rPr lang="fr-FR" sz="2800" smtClean="0">
                <a:solidFill>
                  <a:srgbClr val="565656"/>
                </a:solidFill>
                <a:latin typeface="Lato" panose="020F0502020204030203" pitchFamily="34" charset="0"/>
                <a:ea typeface="Lato" panose="020F0502020204030203" pitchFamily="34" charset="0"/>
                <a:cs typeface="Lato" panose="020F0502020204030203" pitchFamily="34" charset="0"/>
              </a:rPr>
              <a:t>46 ETP</a:t>
            </a:r>
            <a:endParaRPr lang="fr-FR" sz="2800" dirty="0" smtClean="0">
              <a:solidFill>
                <a:srgbClr val="565656"/>
              </a:solidFill>
              <a:latin typeface="Lato" panose="020F0502020204030203" pitchFamily="34" charset="0"/>
              <a:ea typeface="Lato" panose="020F0502020204030203" pitchFamily="34" charset="0"/>
              <a:cs typeface="Lato" panose="020F0502020204030203" pitchFamily="34" charset="0"/>
            </a:endParaRPr>
          </a:p>
        </p:txBody>
      </p:sp>
      <p:sp>
        <p:nvSpPr>
          <p:cNvPr id="76" name="Shape 76"/>
          <p:cNvSpPr>
            <a:spLocks noGrp="1"/>
          </p:cNvSpPr>
          <p:nvPr>
            <p:ph type="sldNum" sz="quarter" idx="2"/>
          </p:nvPr>
        </p:nvSpPr>
        <p:spPr>
          <a:xfrm>
            <a:off x="4493450" y="6448742"/>
            <a:ext cx="192533" cy="2819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sp>
        <p:nvSpPr>
          <p:cNvPr id="77" name="Shape 77"/>
          <p:cNvSpPr/>
          <p:nvPr/>
        </p:nvSpPr>
        <p:spPr>
          <a:xfrm>
            <a:off x="582161" y="378645"/>
            <a:ext cx="7370238"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00000"/>
              </a:lnSpc>
              <a:spcBef>
                <a:spcPts val="0"/>
              </a:spcBef>
              <a:defRPr sz="3200" b="0" cap="all" spc="0">
                <a:solidFill>
                  <a:srgbClr val="212959"/>
                </a:solidFill>
                <a:latin typeface="League Gothic"/>
                <a:ea typeface="League Gothic"/>
                <a:cs typeface="League Gothic"/>
                <a:sym typeface="League Gothic"/>
              </a:defRPr>
            </a:pPr>
            <a:r>
              <a:rPr lang="fr-FR" dirty="0" smtClean="0">
                <a:solidFill>
                  <a:srgbClr val="000092"/>
                </a:solidFill>
              </a:rPr>
              <a:t>Chiffres clés de l’année 2022	1/2</a:t>
            </a:r>
            <a:endParaRPr dirty="0">
              <a:solidFill>
                <a:srgbClr val="000092"/>
              </a:solidFill>
            </a:endParaRPr>
          </a:p>
        </p:txBody>
      </p:sp>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l="36893"/>
          <a:stretch/>
        </p:blipFill>
        <p:spPr>
          <a:xfrm>
            <a:off x="7655441" y="6058573"/>
            <a:ext cx="1290049" cy="672110"/>
          </a:xfrm>
          <a:prstGeom prst="rect">
            <a:avLst/>
          </a:prstGeom>
        </p:spPr>
      </p:pic>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r="64959"/>
          <a:stretch/>
        </p:blipFill>
        <p:spPr>
          <a:xfrm>
            <a:off x="136576" y="5931027"/>
            <a:ext cx="852255" cy="799656"/>
          </a:xfrm>
          <a:prstGeom prst="rect">
            <a:avLst/>
          </a:prstGeom>
        </p:spPr>
      </p:pic>
      <p:sp>
        <p:nvSpPr>
          <p:cNvPr id="11" name="Rectangle 10"/>
          <p:cNvSpPr/>
          <p:nvPr/>
        </p:nvSpPr>
        <p:spPr>
          <a:xfrm>
            <a:off x="680483" y="1210993"/>
            <a:ext cx="734425" cy="64034"/>
          </a:xfrm>
          <a:prstGeom prst="rect">
            <a:avLst/>
          </a:prstGeom>
          <a:solidFill>
            <a:srgbClr val="000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3056893" y="6122769"/>
            <a:ext cx="2622834" cy="307777"/>
          </a:xfrm>
          <a:prstGeom prst="rect">
            <a:avLst/>
          </a:prstGeom>
          <a:noFill/>
        </p:spPr>
        <p:txBody>
          <a:bodyPr wrap="none" rtlCol="0">
            <a:spAutoFit/>
          </a:bodyPr>
          <a:lstStyle/>
          <a:p>
            <a:r>
              <a:rPr lang="fr-FR" sz="1400" i="1" dirty="0"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Extrait du rapport annuel 2022</a:t>
            </a:r>
            <a:endParaRPr lang="fr-FR" sz="1400" i="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81211592"/>
      </p:ext>
    </p:extLst>
  </p:cSld>
  <p:clrMapOvr>
    <a:masterClrMapping/>
  </p:clrMapOvr>
  <p:transition spd="slow"/>
</p:sld>
</file>

<file path=ppt/theme/theme1.xml><?xml version="1.0" encoding="utf-8"?>
<a:theme xmlns:a="http://schemas.openxmlformats.org/drawingml/2006/main" name="Thème MNE">
  <a:themeElements>
    <a:clrScheme name="style MN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yle MNE">
      <a:majorFont>
        <a:latin typeface="League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FC6D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ème MNE" id="{747E4A2B-0FC6-48DF-AD35-70A4B74C19B7}" vid="{AED1E5C9-4CC8-4026-A74D-BA867605953D}"/>
    </a:ext>
  </a:extLst>
</a:theme>
</file>

<file path=ppt/theme/theme2.xml><?xml version="1.0" encoding="utf-8"?>
<a:theme xmlns:a="http://schemas.openxmlformats.org/drawingml/2006/main" name="Thème Médiateur de l'Énergie">
  <a:themeElements>
    <a:clrScheme name="Thème Médiateur de l'Énergi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Médiateur de l'Énergie">
      <a:majorFont>
        <a:latin typeface="Helvetica"/>
        <a:ea typeface="Helvetica"/>
        <a:cs typeface="Helvetica"/>
      </a:majorFont>
      <a:minorFont>
        <a:latin typeface="Calibri"/>
        <a:ea typeface="Calibri"/>
        <a:cs typeface="Calibri"/>
      </a:minorFont>
    </a:fontScheme>
    <a:fmtScheme name="Thème Médiateur de l'Énergi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55000"/>
          </a:lnSpc>
          <a:spcBef>
            <a:spcPts val="900"/>
          </a:spcBef>
          <a:spcAft>
            <a:spcPts val="0"/>
          </a:spcAft>
          <a:buClrTx/>
          <a:buSzTx/>
          <a:buFontTx/>
          <a:buNone/>
          <a:tabLst/>
          <a:defRPr kumimoji="0" sz="1900" b="1" i="0" u="none" strike="noStrike" cap="none" spc="-100" normalizeH="0" baseline="0">
            <a:ln>
              <a:noFill/>
            </a:ln>
            <a:solidFill>
              <a:srgbClr val="595959"/>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2078</TotalTime>
  <Words>1735</Words>
  <Application>Microsoft Office PowerPoint</Application>
  <PresentationFormat>Affichage à l'écran (4:3)</PresentationFormat>
  <Paragraphs>213</Paragraphs>
  <Slides>15</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15</vt:i4>
      </vt:variant>
    </vt:vector>
  </HeadingPairs>
  <TitlesOfParts>
    <vt:vector size="27" baseType="lpstr">
      <vt:lpstr>Arial</vt:lpstr>
      <vt:lpstr>Calibri</vt:lpstr>
      <vt:lpstr>Cambria Math</vt:lpstr>
      <vt:lpstr>Lato</vt:lpstr>
      <vt:lpstr>Lato Bold</vt:lpstr>
      <vt:lpstr>Lato Regular</vt:lpstr>
      <vt:lpstr>League Gothic</vt:lpstr>
      <vt:lpstr>Tahoma</vt:lpstr>
      <vt:lpstr>Times New Roman</vt:lpstr>
      <vt:lpstr>Trebuchet MS</vt:lpstr>
      <vt:lpstr>Wingdings</vt:lpstr>
      <vt:lpstr>Thème MNE</vt:lpstr>
      <vt:lpstr>Dossier  de presse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Caroline Keller Cheffe du service information et communication Email : caroline.keller@energie-mediateur.fr  Tél. : 06 46 74 00 44      Marine Michalik Chargée de communication  Email : marine.michalik@energie-mediateur.fr Tél : 06 17 77 11 41  ou l’adresse communication@energie-mediateur.fr    </vt:lpstr>
    </vt:vector>
  </TitlesOfParts>
  <Company>médiateur national de l'énergie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Dossier de presse</dc:title>
  <dc:creator>médiateur national de l'énergie</dc:creator>
  <cp:lastModifiedBy>Michalik Marine</cp:lastModifiedBy>
  <cp:revision>106</cp:revision>
  <dcterms:modified xsi:type="dcterms:W3CDTF">2024-01-18T11:06:57Z</dcterms:modified>
</cp:coreProperties>
</file>